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56" r:id="rId5"/>
    <p:sldId id="2439" r:id="rId6"/>
    <p:sldId id="372" r:id="rId7"/>
    <p:sldId id="353" r:id="rId8"/>
    <p:sldId id="371" r:id="rId9"/>
    <p:sldId id="2442" r:id="rId10"/>
    <p:sldId id="2443" r:id="rId11"/>
    <p:sldId id="262" r:id="rId12"/>
    <p:sldId id="2444" r:id="rId13"/>
    <p:sldId id="2445" r:id="rId14"/>
    <p:sldId id="2451" r:id="rId15"/>
    <p:sldId id="2447" r:id="rId16"/>
    <p:sldId id="2448" r:id="rId17"/>
    <p:sldId id="2449" r:id="rId18"/>
    <p:sldId id="2450" r:id="rId19"/>
    <p:sldId id="2452" r:id="rId20"/>
    <p:sldId id="2453" r:id="rId21"/>
    <p:sldId id="2472" r:id="rId22"/>
    <p:sldId id="2456" r:id="rId23"/>
    <p:sldId id="2471" r:id="rId24"/>
    <p:sldId id="2457" r:id="rId25"/>
    <p:sldId id="2458" r:id="rId26"/>
    <p:sldId id="2464" r:id="rId27"/>
    <p:sldId id="2465" r:id="rId28"/>
    <p:sldId id="2476" r:id="rId29"/>
    <p:sldId id="2459" r:id="rId30"/>
    <p:sldId id="2460" r:id="rId31"/>
    <p:sldId id="2473" r:id="rId32"/>
    <p:sldId id="2466" r:id="rId33"/>
    <p:sldId id="2479" r:id="rId34"/>
    <p:sldId id="2467" r:id="rId35"/>
    <p:sldId id="2477" r:id="rId36"/>
    <p:sldId id="2461" r:id="rId37"/>
    <p:sldId id="2468" r:id="rId38"/>
    <p:sldId id="2446" r:id="rId39"/>
    <p:sldId id="2478" r:id="rId40"/>
    <p:sldId id="2469" r:id="rId41"/>
    <p:sldId id="2470" r:id="rId42"/>
    <p:sldId id="2441" r:id="rId43"/>
    <p:sldId id="2437" r:id="rId44"/>
    <p:sldId id="2438" r:id="rId45"/>
    <p:sldId id="248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84" autoAdjust="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527FE-6D08-4212-B23E-64AAEB706F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D1A4C5-5D9B-4F09-8AF9-70BB6C8DBFBC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Déclaration du 6 avril 1977, établissant une </a:t>
          </a:r>
          <a:r>
            <a:rPr lang="fr-CA" b="1" dirty="0"/>
            <a:t>mer territoriale de 200 milles marins </a:t>
          </a:r>
          <a:endParaRPr lang="en-US" dirty="0"/>
        </a:p>
      </dgm:t>
    </dgm:pt>
    <dgm:pt modelId="{D84E6A28-CC28-4C1D-BC40-50AACB637129}" type="parTrans" cxnId="{B91FECD8-0DF2-4084-B1A8-97E6B4A7A51D}">
      <dgm:prSet/>
      <dgm:spPr/>
      <dgm:t>
        <a:bodyPr/>
        <a:lstStyle/>
        <a:p>
          <a:endParaRPr lang="en-US"/>
        </a:p>
      </dgm:t>
    </dgm:pt>
    <dgm:pt modelId="{8ED050D1-B072-4EAF-9FBF-89AAD2414221}" type="sibTrans" cxnId="{B91FECD8-0DF2-4084-B1A8-97E6B4A7A51D}">
      <dgm:prSet/>
      <dgm:spPr/>
      <dgm:t>
        <a:bodyPr/>
        <a:lstStyle/>
        <a:p>
          <a:endParaRPr lang="en-US"/>
        </a:p>
      </dgm:t>
    </dgm:pt>
    <dgm:pt modelId="{57FD2560-1C86-4B90-A557-F43E5D1023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Droit </a:t>
          </a:r>
          <a:r>
            <a:rPr lang="en-US" dirty="0" err="1"/>
            <a:t>d’établir</a:t>
          </a:r>
          <a:r>
            <a:rPr lang="en-US" dirty="0"/>
            <a:t> </a:t>
          </a:r>
          <a:r>
            <a:rPr lang="en-US" dirty="0" err="1"/>
            <a:t>une</a:t>
          </a:r>
          <a:r>
            <a:rPr lang="en-US" dirty="0"/>
            <a:t> </a:t>
          </a:r>
          <a:r>
            <a:rPr lang="en-US" b="1" dirty="0"/>
            <a:t>Zone </a:t>
          </a:r>
          <a:r>
            <a:rPr lang="en-US" b="1" dirty="0" err="1"/>
            <a:t>Économique</a:t>
          </a:r>
          <a:r>
            <a:rPr lang="en-US" b="1" dirty="0"/>
            <a:t> </a:t>
          </a:r>
          <a:r>
            <a:rPr lang="en-US" i="1" dirty="0"/>
            <a:t>(verbatim)</a:t>
          </a:r>
          <a:endParaRPr lang="en-US" dirty="0"/>
        </a:p>
      </dgm:t>
    </dgm:pt>
    <dgm:pt modelId="{9BDC09ED-D56B-4355-A791-8ED2A3649056}" type="parTrans" cxnId="{DEB67924-8C72-4B34-9482-D1BF1154DFFB}">
      <dgm:prSet/>
      <dgm:spPr/>
      <dgm:t>
        <a:bodyPr/>
        <a:lstStyle/>
        <a:p>
          <a:endParaRPr lang="en-US"/>
        </a:p>
      </dgm:t>
    </dgm:pt>
    <dgm:pt modelId="{988CBDA4-2927-41EF-B849-EE6FB347EDE8}" type="sibTrans" cxnId="{DEB67924-8C72-4B34-9482-D1BF1154DFFB}">
      <dgm:prSet/>
      <dgm:spPr/>
      <dgm:t>
        <a:bodyPr/>
        <a:lstStyle/>
        <a:p>
          <a:endParaRPr lang="en-US"/>
        </a:p>
      </dgm:t>
    </dgm:pt>
    <dgm:pt modelId="{6AB00373-89E1-4515-8935-16CC21D6C8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Mer </a:t>
          </a:r>
          <a:r>
            <a:rPr lang="en-US" b="1" u="sng" dirty="0" err="1"/>
            <a:t>territoriale</a:t>
          </a:r>
          <a:r>
            <a:rPr lang="en-US" dirty="0"/>
            <a:t>: 12 mm de la laisse de </a:t>
          </a:r>
          <a:r>
            <a:rPr lang="en-US" dirty="0" err="1"/>
            <a:t>basse</a:t>
          </a:r>
          <a:r>
            <a:rPr lang="en-US" dirty="0"/>
            <a:t> </a:t>
          </a:r>
          <a:r>
            <a:rPr lang="en-US" dirty="0" err="1"/>
            <a:t>mer</a:t>
          </a:r>
          <a:r>
            <a:rPr lang="en-US" dirty="0"/>
            <a:t> des </a:t>
          </a:r>
          <a:r>
            <a:rPr lang="en-US" dirty="0" err="1"/>
            <a:t>îles</a:t>
          </a:r>
          <a:r>
            <a:rPr lang="en-US" dirty="0"/>
            <a:t> </a:t>
          </a:r>
          <a:r>
            <a:rPr lang="en-US" dirty="0" err="1"/>
            <a:t>adjacentes</a:t>
          </a:r>
          <a:endParaRPr lang="en-US" dirty="0"/>
        </a:p>
      </dgm:t>
    </dgm:pt>
    <dgm:pt modelId="{51E149A7-4E42-44C3-87EB-4F50ADA03247}" type="parTrans" cxnId="{5CCB723B-8301-4DD7-8B76-7F2D961CC75E}">
      <dgm:prSet/>
      <dgm:spPr/>
      <dgm:t>
        <a:bodyPr/>
        <a:lstStyle/>
        <a:p>
          <a:endParaRPr lang="en-US"/>
        </a:p>
      </dgm:t>
    </dgm:pt>
    <dgm:pt modelId="{0C245A5E-CC9D-418F-9715-C34977B74761}" type="sibTrans" cxnId="{5CCB723B-8301-4DD7-8B76-7F2D961CC75E}">
      <dgm:prSet/>
      <dgm:spPr/>
      <dgm:t>
        <a:bodyPr/>
        <a:lstStyle/>
        <a:p>
          <a:endParaRPr lang="en-US"/>
        </a:p>
      </dgm:t>
    </dgm:pt>
    <dgm:pt modelId="{42CD34F6-3381-475F-A92B-C2FC92F98C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Zone </a:t>
          </a:r>
          <a:r>
            <a:rPr lang="en-US" b="1" u="sng" dirty="0" err="1"/>
            <a:t>contiguë</a:t>
          </a:r>
          <a:r>
            <a:rPr lang="en-US" dirty="0"/>
            <a:t>: 12 mm à </a:t>
          </a:r>
          <a:r>
            <a:rPr lang="en-US" dirty="0" err="1"/>
            <a:t>partir</a:t>
          </a:r>
          <a:r>
            <a:rPr lang="en-US" dirty="0"/>
            <a:t> de la </a:t>
          </a:r>
          <a:r>
            <a:rPr lang="en-US" dirty="0" err="1"/>
            <a:t>limite</a:t>
          </a:r>
          <a:r>
            <a:rPr lang="en-US" dirty="0"/>
            <a:t> </a:t>
          </a:r>
          <a:r>
            <a:rPr lang="en-US" dirty="0" err="1"/>
            <a:t>extérieure</a:t>
          </a:r>
          <a:r>
            <a:rPr lang="en-US" dirty="0"/>
            <a:t> de la </a:t>
          </a:r>
          <a:r>
            <a:rPr lang="en-US" dirty="0" err="1"/>
            <a:t>mer</a:t>
          </a:r>
          <a:r>
            <a:rPr lang="en-US" dirty="0"/>
            <a:t> </a:t>
          </a:r>
          <a:r>
            <a:rPr lang="en-US" dirty="0" err="1"/>
            <a:t>territoriale</a:t>
          </a:r>
          <a:endParaRPr lang="en-US" dirty="0"/>
        </a:p>
      </dgm:t>
    </dgm:pt>
    <dgm:pt modelId="{2FF6E896-8603-418B-B772-C2D84F718934}" type="parTrans" cxnId="{A61DEF45-6D3E-4BA6-9104-1E8874C34277}">
      <dgm:prSet/>
      <dgm:spPr/>
      <dgm:t>
        <a:bodyPr/>
        <a:lstStyle/>
        <a:p>
          <a:endParaRPr lang="en-US"/>
        </a:p>
      </dgm:t>
    </dgm:pt>
    <dgm:pt modelId="{C3C97888-F1A1-4E50-A7B5-81D4A876C8CD}" type="sibTrans" cxnId="{A61DEF45-6D3E-4BA6-9104-1E8874C34277}">
      <dgm:prSet/>
      <dgm:spPr/>
      <dgm:t>
        <a:bodyPr/>
        <a:lstStyle/>
        <a:p>
          <a:endParaRPr lang="en-US"/>
        </a:p>
      </dgm:t>
    </dgm:pt>
    <dgm:pt modelId="{6C1C01B1-FB64-4805-AD07-2D3886E3B3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Zone exclusive maritime </a:t>
          </a:r>
          <a:r>
            <a:rPr lang="en-US" b="1" u="sng" dirty="0" err="1"/>
            <a:t>haitienne</a:t>
          </a:r>
          <a:r>
            <a:rPr lang="en-US" b="1" u="sng" dirty="0"/>
            <a:t> </a:t>
          </a:r>
          <a:r>
            <a:rPr lang="en-US" dirty="0"/>
            <a:t>200 mm</a:t>
          </a:r>
        </a:p>
      </dgm:t>
    </dgm:pt>
    <dgm:pt modelId="{7BCC8AA7-2CB6-47C7-9150-A8E9564F10BF}" type="parTrans" cxnId="{795B4EA5-DC6A-471A-9DF1-C5C9B1800E3B}">
      <dgm:prSet/>
      <dgm:spPr/>
      <dgm:t>
        <a:bodyPr/>
        <a:lstStyle/>
        <a:p>
          <a:endParaRPr lang="en-US"/>
        </a:p>
      </dgm:t>
    </dgm:pt>
    <dgm:pt modelId="{150BEADB-87D2-4BC9-9ADB-7A44155DA972}" type="sibTrans" cxnId="{795B4EA5-DC6A-471A-9DF1-C5C9B1800E3B}">
      <dgm:prSet/>
      <dgm:spPr/>
      <dgm:t>
        <a:bodyPr/>
        <a:lstStyle/>
        <a:p>
          <a:endParaRPr lang="en-US"/>
        </a:p>
      </dgm:t>
    </dgm:pt>
    <dgm:pt modelId="{03202CD9-20D4-4A13-A406-F4D9AA9F69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Plateau continental</a:t>
          </a:r>
          <a:r>
            <a:rPr lang="en-US" dirty="0"/>
            <a:t>: </a:t>
          </a:r>
          <a:r>
            <a:rPr lang="en-US" dirty="0" err="1"/>
            <a:t>jusqu’o</a:t>
          </a:r>
          <a:r>
            <a:rPr lang="en-US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ù</a:t>
          </a:r>
          <a:r>
            <a:rPr lang="en-US" dirty="0"/>
            <a:t> la </a:t>
          </a:r>
          <a:r>
            <a:rPr lang="en-US" dirty="0" err="1"/>
            <a:t>profondeur</a:t>
          </a:r>
          <a:r>
            <a:rPr lang="en-US" dirty="0"/>
            <a:t> des eaux </a:t>
          </a:r>
          <a:r>
            <a:rPr lang="en-US" dirty="0" err="1"/>
            <a:t>permette</a:t>
          </a:r>
          <a:r>
            <a:rPr lang="en-US" dirty="0"/>
            <a:t> l</a:t>
          </a:r>
          <a:r>
            <a:rPr lang="en-CA" dirty="0"/>
            <a:t>’</a:t>
          </a:r>
          <a:r>
            <a:rPr lang="en-US" dirty="0"/>
            <a:t>exploitation des </a:t>
          </a:r>
          <a:r>
            <a:rPr lang="en-US" dirty="0" err="1"/>
            <a:t>ressources</a:t>
          </a:r>
          <a:r>
            <a:rPr lang="en-US" dirty="0"/>
            <a:t> </a:t>
          </a:r>
          <a:r>
            <a:rPr lang="en-US" dirty="0" err="1"/>
            <a:t>naturelles</a:t>
          </a:r>
          <a:endParaRPr lang="en-US" dirty="0"/>
        </a:p>
      </dgm:t>
    </dgm:pt>
    <dgm:pt modelId="{AD492CE9-D18B-499E-8E97-D33DFA6437BF}" type="parTrans" cxnId="{2C1107B5-2920-46A1-B430-C5F2BF239074}">
      <dgm:prSet/>
      <dgm:spPr/>
      <dgm:t>
        <a:bodyPr/>
        <a:lstStyle/>
        <a:p>
          <a:endParaRPr lang="en-US"/>
        </a:p>
      </dgm:t>
    </dgm:pt>
    <dgm:pt modelId="{EA994B20-B964-419E-BF96-25A0E193CA6C}" type="sibTrans" cxnId="{2C1107B5-2920-46A1-B430-C5F2BF239074}">
      <dgm:prSet/>
      <dgm:spPr/>
      <dgm:t>
        <a:bodyPr/>
        <a:lstStyle/>
        <a:p>
          <a:endParaRPr lang="en-US"/>
        </a:p>
      </dgm:t>
    </dgm:pt>
    <dgm:pt modelId="{A0D8754D-4077-444D-99E5-4B55E312507C}" type="pres">
      <dgm:prSet presAssocID="{1FB527FE-6D08-4212-B23E-64AAEB706F5B}" presName="root" presStyleCnt="0">
        <dgm:presLayoutVars>
          <dgm:dir/>
          <dgm:resizeHandles val="exact"/>
        </dgm:presLayoutVars>
      </dgm:prSet>
      <dgm:spPr/>
    </dgm:pt>
    <dgm:pt modelId="{C09E82EE-E706-4F18-A39F-8936E87F74F1}" type="pres">
      <dgm:prSet presAssocID="{47D1A4C5-5D9B-4F09-8AF9-70BB6C8DBFBC}" presName="compNode" presStyleCnt="0"/>
      <dgm:spPr/>
    </dgm:pt>
    <dgm:pt modelId="{20487762-6620-4208-819E-DB6944FE1F67}" type="pres">
      <dgm:prSet presAssocID="{47D1A4C5-5D9B-4F09-8AF9-70BB6C8DBFBC}" presName="bgRect" presStyleLbl="bgShp" presStyleIdx="0" presStyleCnt="6"/>
      <dgm:spPr/>
    </dgm:pt>
    <dgm:pt modelId="{0D886E19-155B-4F10-8EC2-D701F91551AE}" type="pres">
      <dgm:prSet presAssocID="{47D1A4C5-5D9B-4F09-8AF9-70BB6C8DBFB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chor"/>
        </a:ext>
      </dgm:extLst>
    </dgm:pt>
    <dgm:pt modelId="{5596B607-77F4-4857-987A-AC4EF9F42C83}" type="pres">
      <dgm:prSet presAssocID="{47D1A4C5-5D9B-4F09-8AF9-70BB6C8DBFBC}" presName="spaceRect" presStyleCnt="0"/>
      <dgm:spPr/>
    </dgm:pt>
    <dgm:pt modelId="{202FAB81-9E23-476D-A67D-F100F0C27457}" type="pres">
      <dgm:prSet presAssocID="{47D1A4C5-5D9B-4F09-8AF9-70BB6C8DBFBC}" presName="parTx" presStyleLbl="revTx" presStyleIdx="0" presStyleCnt="6">
        <dgm:presLayoutVars>
          <dgm:chMax val="0"/>
          <dgm:chPref val="0"/>
        </dgm:presLayoutVars>
      </dgm:prSet>
      <dgm:spPr/>
    </dgm:pt>
    <dgm:pt modelId="{6E639CF7-5796-4D58-8F37-CC234B1F149D}" type="pres">
      <dgm:prSet presAssocID="{8ED050D1-B072-4EAF-9FBF-89AAD2414221}" presName="sibTrans" presStyleCnt="0"/>
      <dgm:spPr/>
    </dgm:pt>
    <dgm:pt modelId="{DE50384F-E7D0-444B-BE6D-08365609D845}" type="pres">
      <dgm:prSet presAssocID="{57FD2560-1C86-4B90-A557-F43E5D1023FE}" presName="compNode" presStyleCnt="0"/>
      <dgm:spPr/>
    </dgm:pt>
    <dgm:pt modelId="{17666C91-0F33-4EF0-99F8-FC6404463530}" type="pres">
      <dgm:prSet presAssocID="{57FD2560-1C86-4B90-A557-F43E5D1023FE}" presName="bgRect" presStyleLbl="bgShp" presStyleIdx="1" presStyleCnt="6"/>
      <dgm:spPr/>
    </dgm:pt>
    <dgm:pt modelId="{3B2F0146-9019-4366-80EE-8FB0F7B54A94}" type="pres">
      <dgm:prSet presAssocID="{57FD2560-1C86-4B90-A557-F43E5D1023F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F4EDB8DD-2CE0-4679-96D7-61E6EDCA2FF7}" type="pres">
      <dgm:prSet presAssocID="{57FD2560-1C86-4B90-A557-F43E5D1023FE}" presName="spaceRect" presStyleCnt="0"/>
      <dgm:spPr/>
    </dgm:pt>
    <dgm:pt modelId="{21E69A7F-59C0-4EB0-9AF4-A463D383866B}" type="pres">
      <dgm:prSet presAssocID="{57FD2560-1C86-4B90-A557-F43E5D1023FE}" presName="parTx" presStyleLbl="revTx" presStyleIdx="1" presStyleCnt="6">
        <dgm:presLayoutVars>
          <dgm:chMax val="0"/>
          <dgm:chPref val="0"/>
        </dgm:presLayoutVars>
      </dgm:prSet>
      <dgm:spPr/>
    </dgm:pt>
    <dgm:pt modelId="{66806519-788B-4698-9B6F-F03D56474E15}" type="pres">
      <dgm:prSet presAssocID="{988CBDA4-2927-41EF-B849-EE6FB347EDE8}" presName="sibTrans" presStyleCnt="0"/>
      <dgm:spPr/>
    </dgm:pt>
    <dgm:pt modelId="{9D2B5755-E467-4E90-B406-02999225DF85}" type="pres">
      <dgm:prSet presAssocID="{6AB00373-89E1-4515-8935-16CC21D6C80B}" presName="compNode" presStyleCnt="0"/>
      <dgm:spPr/>
    </dgm:pt>
    <dgm:pt modelId="{55116F12-3F8D-46B7-90A6-0CAAF955E4A0}" type="pres">
      <dgm:prSet presAssocID="{6AB00373-89E1-4515-8935-16CC21D6C80B}" presName="bgRect" presStyleLbl="bgShp" presStyleIdx="2" presStyleCnt="6"/>
      <dgm:spPr/>
    </dgm:pt>
    <dgm:pt modelId="{FAFEBD91-14B3-4E34-BFED-66BBA2445711}" type="pres">
      <dgm:prSet presAssocID="{6AB00373-89E1-4515-8935-16CC21D6C80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ale"/>
        </a:ext>
      </dgm:extLst>
    </dgm:pt>
    <dgm:pt modelId="{992D5A88-3F3C-4036-ACDF-28A35956E756}" type="pres">
      <dgm:prSet presAssocID="{6AB00373-89E1-4515-8935-16CC21D6C80B}" presName="spaceRect" presStyleCnt="0"/>
      <dgm:spPr/>
    </dgm:pt>
    <dgm:pt modelId="{05857D43-912C-4D39-BCC7-617A135E47B2}" type="pres">
      <dgm:prSet presAssocID="{6AB00373-89E1-4515-8935-16CC21D6C80B}" presName="parTx" presStyleLbl="revTx" presStyleIdx="2" presStyleCnt="6">
        <dgm:presLayoutVars>
          <dgm:chMax val="0"/>
          <dgm:chPref val="0"/>
        </dgm:presLayoutVars>
      </dgm:prSet>
      <dgm:spPr/>
    </dgm:pt>
    <dgm:pt modelId="{62B3CA01-70DB-4965-86AE-C98F84D01774}" type="pres">
      <dgm:prSet presAssocID="{0C245A5E-CC9D-418F-9715-C34977B74761}" presName="sibTrans" presStyleCnt="0"/>
      <dgm:spPr/>
    </dgm:pt>
    <dgm:pt modelId="{08D53374-6E45-4D61-9902-E703D65E0DFD}" type="pres">
      <dgm:prSet presAssocID="{42CD34F6-3381-475F-A92B-C2FC92F98C4F}" presName="compNode" presStyleCnt="0"/>
      <dgm:spPr/>
    </dgm:pt>
    <dgm:pt modelId="{6389EF80-B740-42E5-A094-E7D70F33FE94}" type="pres">
      <dgm:prSet presAssocID="{42CD34F6-3381-475F-A92B-C2FC92F98C4F}" presName="bgRect" presStyleLbl="bgShp" presStyleIdx="3" presStyleCnt="6" custScaleY="171767"/>
      <dgm:spPr/>
    </dgm:pt>
    <dgm:pt modelId="{81207BDE-682E-4D10-BED9-AFA4BE74D809}" type="pres">
      <dgm:prSet presAssocID="{42CD34F6-3381-475F-A92B-C2FC92F98C4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E8F6300D-5284-4903-8A15-20D0D8613528}" type="pres">
      <dgm:prSet presAssocID="{42CD34F6-3381-475F-A92B-C2FC92F98C4F}" presName="spaceRect" presStyleCnt="0"/>
      <dgm:spPr/>
    </dgm:pt>
    <dgm:pt modelId="{72702C81-9EFF-43D9-BB08-E96C5E6DFC0D}" type="pres">
      <dgm:prSet presAssocID="{42CD34F6-3381-475F-A92B-C2FC92F98C4F}" presName="parTx" presStyleLbl="revTx" presStyleIdx="3" presStyleCnt="6">
        <dgm:presLayoutVars>
          <dgm:chMax val="0"/>
          <dgm:chPref val="0"/>
        </dgm:presLayoutVars>
      </dgm:prSet>
      <dgm:spPr/>
    </dgm:pt>
    <dgm:pt modelId="{209E347B-3FDD-481C-9539-04858CD4F4C5}" type="pres">
      <dgm:prSet presAssocID="{C3C97888-F1A1-4E50-A7B5-81D4A876C8CD}" presName="sibTrans" presStyleCnt="0"/>
      <dgm:spPr/>
    </dgm:pt>
    <dgm:pt modelId="{F0FA6F55-9250-4664-B1BA-5046DBFB5CB8}" type="pres">
      <dgm:prSet presAssocID="{6C1C01B1-FB64-4805-AD07-2D3886E3B3CA}" presName="compNode" presStyleCnt="0"/>
      <dgm:spPr/>
    </dgm:pt>
    <dgm:pt modelId="{D8926D0D-F3CB-434B-8281-C785B57D7F40}" type="pres">
      <dgm:prSet presAssocID="{6C1C01B1-FB64-4805-AD07-2D3886E3B3CA}" presName="bgRect" presStyleLbl="bgShp" presStyleIdx="4" presStyleCnt="6"/>
      <dgm:spPr/>
    </dgm:pt>
    <dgm:pt modelId="{C645914C-B1D5-4D44-806D-59A5773CB437}" type="pres">
      <dgm:prSet presAssocID="{6C1C01B1-FB64-4805-AD07-2D3886E3B3C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206EF644-798A-4EE2-AA89-0C1B77F12466}" type="pres">
      <dgm:prSet presAssocID="{6C1C01B1-FB64-4805-AD07-2D3886E3B3CA}" presName="spaceRect" presStyleCnt="0"/>
      <dgm:spPr/>
    </dgm:pt>
    <dgm:pt modelId="{AE39AB1B-94DC-4487-8E0E-08D5949AB7AE}" type="pres">
      <dgm:prSet presAssocID="{6C1C01B1-FB64-4805-AD07-2D3886E3B3CA}" presName="parTx" presStyleLbl="revTx" presStyleIdx="4" presStyleCnt="6">
        <dgm:presLayoutVars>
          <dgm:chMax val="0"/>
          <dgm:chPref val="0"/>
        </dgm:presLayoutVars>
      </dgm:prSet>
      <dgm:spPr/>
    </dgm:pt>
    <dgm:pt modelId="{E4EEFF47-A29F-426B-8ED5-B4A8565B983F}" type="pres">
      <dgm:prSet presAssocID="{150BEADB-87D2-4BC9-9ADB-7A44155DA972}" presName="sibTrans" presStyleCnt="0"/>
      <dgm:spPr/>
    </dgm:pt>
    <dgm:pt modelId="{455B88A9-5D46-4A49-A609-DBE82FCFCE5F}" type="pres">
      <dgm:prSet presAssocID="{03202CD9-20D4-4A13-A406-F4D9AA9F69A5}" presName="compNode" presStyleCnt="0"/>
      <dgm:spPr/>
    </dgm:pt>
    <dgm:pt modelId="{1903BE8F-98E8-4BDF-8CEC-3DF51ED62133}" type="pres">
      <dgm:prSet presAssocID="{03202CD9-20D4-4A13-A406-F4D9AA9F69A5}" presName="bgRect" presStyleLbl="bgShp" presStyleIdx="5" presStyleCnt="6"/>
      <dgm:spPr/>
    </dgm:pt>
    <dgm:pt modelId="{38D58710-B4B7-4027-A438-3F2759540E67}" type="pres">
      <dgm:prSet presAssocID="{03202CD9-20D4-4A13-A406-F4D9AA9F69A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FE38240F-FFEE-4829-831C-D7A053E471E8}" type="pres">
      <dgm:prSet presAssocID="{03202CD9-20D4-4A13-A406-F4D9AA9F69A5}" presName="spaceRect" presStyleCnt="0"/>
      <dgm:spPr/>
    </dgm:pt>
    <dgm:pt modelId="{299D3DF9-2530-4F25-B2D9-172E065873B1}" type="pres">
      <dgm:prSet presAssocID="{03202CD9-20D4-4A13-A406-F4D9AA9F69A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EB67924-8C72-4B34-9482-D1BF1154DFFB}" srcId="{1FB527FE-6D08-4212-B23E-64AAEB706F5B}" destId="{57FD2560-1C86-4B90-A557-F43E5D1023FE}" srcOrd="1" destOrd="0" parTransId="{9BDC09ED-D56B-4355-A791-8ED2A3649056}" sibTransId="{988CBDA4-2927-41EF-B849-EE6FB347EDE8}"/>
    <dgm:cxn modelId="{5CCB723B-8301-4DD7-8B76-7F2D961CC75E}" srcId="{1FB527FE-6D08-4212-B23E-64AAEB706F5B}" destId="{6AB00373-89E1-4515-8935-16CC21D6C80B}" srcOrd="2" destOrd="0" parTransId="{51E149A7-4E42-44C3-87EB-4F50ADA03247}" sibTransId="{0C245A5E-CC9D-418F-9715-C34977B74761}"/>
    <dgm:cxn modelId="{E211BA3F-1FD7-4EC6-9D3E-D10162E22BD7}" type="presOf" srcId="{6AB00373-89E1-4515-8935-16CC21D6C80B}" destId="{05857D43-912C-4D39-BCC7-617A135E47B2}" srcOrd="0" destOrd="0" presId="urn:microsoft.com/office/officeart/2018/2/layout/IconVerticalSolidList"/>
    <dgm:cxn modelId="{13E4FF40-2175-46E8-AC05-638AD82B35EF}" type="presOf" srcId="{1FB527FE-6D08-4212-B23E-64AAEB706F5B}" destId="{A0D8754D-4077-444D-99E5-4B55E312507C}" srcOrd="0" destOrd="0" presId="urn:microsoft.com/office/officeart/2018/2/layout/IconVerticalSolidList"/>
    <dgm:cxn modelId="{A61DEF45-6D3E-4BA6-9104-1E8874C34277}" srcId="{1FB527FE-6D08-4212-B23E-64AAEB706F5B}" destId="{42CD34F6-3381-475F-A92B-C2FC92F98C4F}" srcOrd="3" destOrd="0" parTransId="{2FF6E896-8603-418B-B772-C2D84F718934}" sibTransId="{C3C97888-F1A1-4E50-A7B5-81D4A876C8CD}"/>
    <dgm:cxn modelId="{A7652290-ACEC-4AA8-ADFB-861746F03EE3}" type="presOf" srcId="{57FD2560-1C86-4B90-A557-F43E5D1023FE}" destId="{21E69A7F-59C0-4EB0-9AF4-A463D383866B}" srcOrd="0" destOrd="0" presId="urn:microsoft.com/office/officeart/2018/2/layout/IconVerticalSolidList"/>
    <dgm:cxn modelId="{610D3495-15CA-4DAF-AAB7-C419A635C4D0}" type="presOf" srcId="{6C1C01B1-FB64-4805-AD07-2D3886E3B3CA}" destId="{AE39AB1B-94DC-4487-8E0E-08D5949AB7AE}" srcOrd="0" destOrd="0" presId="urn:microsoft.com/office/officeart/2018/2/layout/IconVerticalSolidList"/>
    <dgm:cxn modelId="{D69B59A3-289E-4C1E-88EF-2A369360CA56}" type="presOf" srcId="{47D1A4C5-5D9B-4F09-8AF9-70BB6C8DBFBC}" destId="{202FAB81-9E23-476D-A67D-F100F0C27457}" srcOrd="0" destOrd="0" presId="urn:microsoft.com/office/officeart/2018/2/layout/IconVerticalSolidList"/>
    <dgm:cxn modelId="{795B4EA5-DC6A-471A-9DF1-C5C9B1800E3B}" srcId="{1FB527FE-6D08-4212-B23E-64AAEB706F5B}" destId="{6C1C01B1-FB64-4805-AD07-2D3886E3B3CA}" srcOrd="4" destOrd="0" parTransId="{7BCC8AA7-2CB6-47C7-9150-A8E9564F10BF}" sibTransId="{150BEADB-87D2-4BC9-9ADB-7A44155DA972}"/>
    <dgm:cxn modelId="{2C1107B5-2920-46A1-B430-C5F2BF239074}" srcId="{1FB527FE-6D08-4212-B23E-64AAEB706F5B}" destId="{03202CD9-20D4-4A13-A406-F4D9AA9F69A5}" srcOrd="5" destOrd="0" parTransId="{AD492CE9-D18B-499E-8E97-D33DFA6437BF}" sibTransId="{EA994B20-B964-419E-BF96-25A0E193CA6C}"/>
    <dgm:cxn modelId="{B4708DC7-B37C-41DC-B888-5719544CEB87}" type="presOf" srcId="{42CD34F6-3381-475F-A92B-C2FC92F98C4F}" destId="{72702C81-9EFF-43D9-BB08-E96C5E6DFC0D}" srcOrd="0" destOrd="0" presId="urn:microsoft.com/office/officeart/2018/2/layout/IconVerticalSolidList"/>
    <dgm:cxn modelId="{B91FECD8-0DF2-4084-B1A8-97E6B4A7A51D}" srcId="{1FB527FE-6D08-4212-B23E-64AAEB706F5B}" destId="{47D1A4C5-5D9B-4F09-8AF9-70BB6C8DBFBC}" srcOrd="0" destOrd="0" parTransId="{D84E6A28-CC28-4C1D-BC40-50AACB637129}" sibTransId="{8ED050D1-B072-4EAF-9FBF-89AAD2414221}"/>
    <dgm:cxn modelId="{23661AF3-FA4D-4388-A284-1F6807E57D38}" type="presOf" srcId="{03202CD9-20D4-4A13-A406-F4D9AA9F69A5}" destId="{299D3DF9-2530-4F25-B2D9-172E065873B1}" srcOrd="0" destOrd="0" presId="urn:microsoft.com/office/officeart/2018/2/layout/IconVerticalSolidList"/>
    <dgm:cxn modelId="{D70A5F34-B001-4B43-B0B5-AC99028A7004}" type="presParOf" srcId="{A0D8754D-4077-444D-99E5-4B55E312507C}" destId="{C09E82EE-E706-4F18-A39F-8936E87F74F1}" srcOrd="0" destOrd="0" presId="urn:microsoft.com/office/officeart/2018/2/layout/IconVerticalSolidList"/>
    <dgm:cxn modelId="{58E00086-886B-4456-9EBB-EE1BF5F264DB}" type="presParOf" srcId="{C09E82EE-E706-4F18-A39F-8936E87F74F1}" destId="{20487762-6620-4208-819E-DB6944FE1F67}" srcOrd="0" destOrd="0" presId="urn:microsoft.com/office/officeart/2018/2/layout/IconVerticalSolidList"/>
    <dgm:cxn modelId="{0D6E57A9-7AA8-4BD2-BF12-62F5C6766123}" type="presParOf" srcId="{C09E82EE-E706-4F18-A39F-8936E87F74F1}" destId="{0D886E19-155B-4F10-8EC2-D701F91551AE}" srcOrd="1" destOrd="0" presId="urn:microsoft.com/office/officeart/2018/2/layout/IconVerticalSolidList"/>
    <dgm:cxn modelId="{6012F852-7778-4257-BD9A-44DFA3EE5AD8}" type="presParOf" srcId="{C09E82EE-E706-4F18-A39F-8936E87F74F1}" destId="{5596B607-77F4-4857-987A-AC4EF9F42C83}" srcOrd="2" destOrd="0" presId="urn:microsoft.com/office/officeart/2018/2/layout/IconVerticalSolidList"/>
    <dgm:cxn modelId="{718159BC-CB29-4ABD-8F23-1797A2AEC4A4}" type="presParOf" srcId="{C09E82EE-E706-4F18-A39F-8936E87F74F1}" destId="{202FAB81-9E23-476D-A67D-F100F0C27457}" srcOrd="3" destOrd="0" presId="urn:microsoft.com/office/officeart/2018/2/layout/IconVerticalSolidList"/>
    <dgm:cxn modelId="{B92B1723-284A-4848-8AB7-5BA5C0736E46}" type="presParOf" srcId="{A0D8754D-4077-444D-99E5-4B55E312507C}" destId="{6E639CF7-5796-4D58-8F37-CC234B1F149D}" srcOrd="1" destOrd="0" presId="urn:microsoft.com/office/officeart/2018/2/layout/IconVerticalSolidList"/>
    <dgm:cxn modelId="{52F7FC19-5676-4B7C-BEE0-201FABF58B37}" type="presParOf" srcId="{A0D8754D-4077-444D-99E5-4B55E312507C}" destId="{DE50384F-E7D0-444B-BE6D-08365609D845}" srcOrd="2" destOrd="0" presId="urn:microsoft.com/office/officeart/2018/2/layout/IconVerticalSolidList"/>
    <dgm:cxn modelId="{EF7FB2BC-1CA4-49D6-B6A2-0F0FC6B34CE1}" type="presParOf" srcId="{DE50384F-E7D0-444B-BE6D-08365609D845}" destId="{17666C91-0F33-4EF0-99F8-FC6404463530}" srcOrd="0" destOrd="0" presId="urn:microsoft.com/office/officeart/2018/2/layout/IconVerticalSolidList"/>
    <dgm:cxn modelId="{41627294-359F-408E-97C7-581FFB64CB7A}" type="presParOf" srcId="{DE50384F-E7D0-444B-BE6D-08365609D845}" destId="{3B2F0146-9019-4366-80EE-8FB0F7B54A94}" srcOrd="1" destOrd="0" presId="urn:microsoft.com/office/officeart/2018/2/layout/IconVerticalSolidList"/>
    <dgm:cxn modelId="{E319334B-EFA6-4594-AC80-5C75C7DD14DB}" type="presParOf" srcId="{DE50384F-E7D0-444B-BE6D-08365609D845}" destId="{F4EDB8DD-2CE0-4679-96D7-61E6EDCA2FF7}" srcOrd="2" destOrd="0" presId="urn:microsoft.com/office/officeart/2018/2/layout/IconVerticalSolidList"/>
    <dgm:cxn modelId="{4C907704-972A-4453-9BBF-A03B12C957FC}" type="presParOf" srcId="{DE50384F-E7D0-444B-BE6D-08365609D845}" destId="{21E69A7F-59C0-4EB0-9AF4-A463D383866B}" srcOrd="3" destOrd="0" presId="urn:microsoft.com/office/officeart/2018/2/layout/IconVerticalSolidList"/>
    <dgm:cxn modelId="{BCAD8F04-3934-4E0B-99BA-E23C1A42172A}" type="presParOf" srcId="{A0D8754D-4077-444D-99E5-4B55E312507C}" destId="{66806519-788B-4698-9B6F-F03D56474E15}" srcOrd="3" destOrd="0" presId="urn:microsoft.com/office/officeart/2018/2/layout/IconVerticalSolidList"/>
    <dgm:cxn modelId="{9FF22266-B6EB-4377-8A10-2FAC603A1E96}" type="presParOf" srcId="{A0D8754D-4077-444D-99E5-4B55E312507C}" destId="{9D2B5755-E467-4E90-B406-02999225DF85}" srcOrd="4" destOrd="0" presId="urn:microsoft.com/office/officeart/2018/2/layout/IconVerticalSolidList"/>
    <dgm:cxn modelId="{2F309393-59EE-44E4-9D6C-FA378F7F1AF9}" type="presParOf" srcId="{9D2B5755-E467-4E90-B406-02999225DF85}" destId="{55116F12-3F8D-46B7-90A6-0CAAF955E4A0}" srcOrd="0" destOrd="0" presId="urn:microsoft.com/office/officeart/2018/2/layout/IconVerticalSolidList"/>
    <dgm:cxn modelId="{A06344DC-D366-453B-B25D-36D31225AB9F}" type="presParOf" srcId="{9D2B5755-E467-4E90-B406-02999225DF85}" destId="{FAFEBD91-14B3-4E34-BFED-66BBA2445711}" srcOrd="1" destOrd="0" presId="urn:microsoft.com/office/officeart/2018/2/layout/IconVerticalSolidList"/>
    <dgm:cxn modelId="{3B8E10B4-3D9F-4EE1-B339-627F7EA07C53}" type="presParOf" srcId="{9D2B5755-E467-4E90-B406-02999225DF85}" destId="{992D5A88-3F3C-4036-ACDF-28A35956E756}" srcOrd="2" destOrd="0" presId="urn:microsoft.com/office/officeart/2018/2/layout/IconVerticalSolidList"/>
    <dgm:cxn modelId="{BA69C57B-7E27-44CC-AE6C-CB43295E76EE}" type="presParOf" srcId="{9D2B5755-E467-4E90-B406-02999225DF85}" destId="{05857D43-912C-4D39-BCC7-617A135E47B2}" srcOrd="3" destOrd="0" presId="urn:microsoft.com/office/officeart/2018/2/layout/IconVerticalSolidList"/>
    <dgm:cxn modelId="{31776743-8FC3-4A94-A4D4-4DF2B8B25DB3}" type="presParOf" srcId="{A0D8754D-4077-444D-99E5-4B55E312507C}" destId="{62B3CA01-70DB-4965-86AE-C98F84D01774}" srcOrd="5" destOrd="0" presId="urn:microsoft.com/office/officeart/2018/2/layout/IconVerticalSolidList"/>
    <dgm:cxn modelId="{64775892-94D9-4381-B4A5-8FDCE36272CB}" type="presParOf" srcId="{A0D8754D-4077-444D-99E5-4B55E312507C}" destId="{08D53374-6E45-4D61-9902-E703D65E0DFD}" srcOrd="6" destOrd="0" presId="urn:microsoft.com/office/officeart/2018/2/layout/IconVerticalSolidList"/>
    <dgm:cxn modelId="{EFF9B584-60D9-429F-98C0-20AEE57B2398}" type="presParOf" srcId="{08D53374-6E45-4D61-9902-E703D65E0DFD}" destId="{6389EF80-B740-42E5-A094-E7D70F33FE94}" srcOrd="0" destOrd="0" presId="urn:microsoft.com/office/officeart/2018/2/layout/IconVerticalSolidList"/>
    <dgm:cxn modelId="{6B1B81AA-A43B-4C50-9051-533F174A551F}" type="presParOf" srcId="{08D53374-6E45-4D61-9902-E703D65E0DFD}" destId="{81207BDE-682E-4D10-BED9-AFA4BE74D809}" srcOrd="1" destOrd="0" presId="urn:microsoft.com/office/officeart/2018/2/layout/IconVerticalSolidList"/>
    <dgm:cxn modelId="{139EAD4B-01A8-4FF4-B580-7A8E7C19A96F}" type="presParOf" srcId="{08D53374-6E45-4D61-9902-E703D65E0DFD}" destId="{E8F6300D-5284-4903-8A15-20D0D8613528}" srcOrd="2" destOrd="0" presId="urn:microsoft.com/office/officeart/2018/2/layout/IconVerticalSolidList"/>
    <dgm:cxn modelId="{B5492354-81F4-4EB8-A4C5-3057BE0C7F87}" type="presParOf" srcId="{08D53374-6E45-4D61-9902-E703D65E0DFD}" destId="{72702C81-9EFF-43D9-BB08-E96C5E6DFC0D}" srcOrd="3" destOrd="0" presId="urn:microsoft.com/office/officeart/2018/2/layout/IconVerticalSolidList"/>
    <dgm:cxn modelId="{6343DCAB-B54A-4320-B27A-F853E84C0F03}" type="presParOf" srcId="{A0D8754D-4077-444D-99E5-4B55E312507C}" destId="{209E347B-3FDD-481C-9539-04858CD4F4C5}" srcOrd="7" destOrd="0" presId="urn:microsoft.com/office/officeart/2018/2/layout/IconVerticalSolidList"/>
    <dgm:cxn modelId="{3C9B53FE-E02E-4446-BFB2-D465F02DF33F}" type="presParOf" srcId="{A0D8754D-4077-444D-99E5-4B55E312507C}" destId="{F0FA6F55-9250-4664-B1BA-5046DBFB5CB8}" srcOrd="8" destOrd="0" presId="urn:microsoft.com/office/officeart/2018/2/layout/IconVerticalSolidList"/>
    <dgm:cxn modelId="{70C7BFBB-B3E5-496B-AAFE-0F3220DEF005}" type="presParOf" srcId="{F0FA6F55-9250-4664-B1BA-5046DBFB5CB8}" destId="{D8926D0D-F3CB-434B-8281-C785B57D7F40}" srcOrd="0" destOrd="0" presId="urn:microsoft.com/office/officeart/2018/2/layout/IconVerticalSolidList"/>
    <dgm:cxn modelId="{3F8BBC99-0DBB-4DC9-BE7D-3BC52F21AB49}" type="presParOf" srcId="{F0FA6F55-9250-4664-B1BA-5046DBFB5CB8}" destId="{C645914C-B1D5-4D44-806D-59A5773CB437}" srcOrd="1" destOrd="0" presId="urn:microsoft.com/office/officeart/2018/2/layout/IconVerticalSolidList"/>
    <dgm:cxn modelId="{15E1CFDC-8D62-4DC6-8F1C-F1FAB988F6C5}" type="presParOf" srcId="{F0FA6F55-9250-4664-B1BA-5046DBFB5CB8}" destId="{206EF644-798A-4EE2-AA89-0C1B77F12466}" srcOrd="2" destOrd="0" presId="urn:microsoft.com/office/officeart/2018/2/layout/IconVerticalSolidList"/>
    <dgm:cxn modelId="{E5C3AA42-93A5-4A29-AF94-1C50A1C3AC42}" type="presParOf" srcId="{F0FA6F55-9250-4664-B1BA-5046DBFB5CB8}" destId="{AE39AB1B-94DC-4487-8E0E-08D5949AB7AE}" srcOrd="3" destOrd="0" presId="urn:microsoft.com/office/officeart/2018/2/layout/IconVerticalSolidList"/>
    <dgm:cxn modelId="{CDDC7D88-E368-4BFB-987F-3B31A9C067D4}" type="presParOf" srcId="{A0D8754D-4077-444D-99E5-4B55E312507C}" destId="{E4EEFF47-A29F-426B-8ED5-B4A8565B983F}" srcOrd="9" destOrd="0" presId="urn:microsoft.com/office/officeart/2018/2/layout/IconVerticalSolidList"/>
    <dgm:cxn modelId="{36654A84-7AB0-469B-9B01-89C3A8706602}" type="presParOf" srcId="{A0D8754D-4077-444D-99E5-4B55E312507C}" destId="{455B88A9-5D46-4A49-A609-DBE82FCFCE5F}" srcOrd="10" destOrd="0" presId="urn:microsoft.com/office/officeart/2018/2/layout/IconVerticalSolidList"/>
    <dgm:cxn modelId="{0C3A5D11-76B0-43EB-AF73-63CF90DCF337}" type="presParOf" srcId="{455B88A9-5D46-4A49-A609-DBE82FCFCE5F}" destId="{1903BE8F-98E8-4BDF-8CEC-3DF51ED62133}" srcOrd="0" destOrd="0" presId="urn:microsoft.com/office/officeart/2018/2/layout/IconVerticalSolidList"/>
    <dgm:cxn modelId="{4E6A2034-AA0B-44AF-91CC-8DEFE043C221}" type="presParOf" srcId="{455B88A9-5D46-4A49-A609-DBE82FCFCE5F}" destId="{38D58710-B4B7-4027-A438-3F2759540E67}" srcOrd="1" destOrd="0" presId="urn:microsoft.com/office/officeart/2018/2/layout/IconVerticalSolidList"/>
    <dgm:cxn modelId="{F01861F0-A1E5-4EF5-86A2-67A2768BECB8}" type="presParOf" srcId="{455B88A9-5D46-4A49-A609-DBE82FCFCE5F}" destId="{FE38240F-FFEE-4829-831C-D7A053E471E8}" srcOrd="2" destOrd="0" presId="urn:microsoft.com/office/officeart/2018/2/layout/IconVerticalSolidList"/>
    <dgm:cxn modelId="{8CD81065-F91A-479C-ADA7-59622A313234}" type="presParOf" srcId="{455B88A9-5D46-4A49-A609-DBE82FCFCE5F}" destId="{299D3DF9-2530-4F25-B2D9-172E065873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87762-6620-4208-819E-DB6944FE1F67}">
      <dsp:nvSpPr>
        <dsp:cNvPr id="0" name=""/>
        <dsp:cNvSpPr/>
      </dsp:nvSpPr>
      <dsp:spPr>
        <a:xfrm>
          <a:off x="0" y="2109"/>
          <a:ext cx="4984821" cy="5694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86E19-155B-4F10-8EC2-D701F91551AE}">
      <dsp:nvSpPr>
        <dsp:cNvPr id="0" name=""/>
        <dsp:cNvSpPr/>
      </dsp:nvSpPr>
      <dsp:spPr>
        <a:xfrm>
          <a:off x="172248" y="130227"/>
          <a:ext cx="313179" cy="3131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FAB81-9E23-476D-A67D-F100F0C27457}">
      <dsp:nvSpPr>
        <dsp:cNvPr id="0" name=""/>
        <dsp:cNvSpPr/>
      </dsp:nvSpPr>
      <dsp:spPr>
        <a:xfrm>
          <a:off x="657675" y="2109"/>
          <a:ext cx="4327145" cy="569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63" tIns="60263" rIns="60263" bIns="6026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/>
            <a:t>Déclaration du 6 avril 1977, établissant une </a:t>
          </a:r>
          <a:r>
            <a:rPr lang="fr-CA" sz="1400" b="1" kern="1200" dirty="0"/>
            <a:t>mer territoriale de 200 milles marins </a:t>
          </a:r>
          <a:endParaRPr lang="en-US" sz="1400" kern="1200" dirty="0"/>
        </a:p>
      </dsp:txBody>
      <dsp:txXfrm>
        <a:off x="657675" y="2109"/>
        <a:ext cx="4327145" cy="569416"/>
      </dsp:txXfrm>
    </dsp:sp>
    <dsp:sp modelId="{17666C91-0F33-4EF0-99F8-FC6404463530}">
      <dsp:nvSpPr>
        <dsp:cNvPr id="0" name=""/>
        <dsp:cNvSpPr/>
      </dsp:nvSpPr>
      <dsp:spPr>
        <a:xfrm>
          <a:off x="0" y="713879"/>
          <a:ext cx="4984821" cy="5694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F0146-9019-4366-80EE-8FB0F7B54A94}">
      <dsp:nvSpPr>
        <dsp:cNvPr id="0" name=""/>
        <dsp:cNvSpPr/>
      </dsp:nvSpPr>
      <dsp:spPr>
        <a:xfrm>
          <a:off x="172248" y="841998"/>
          <a:ext cx="313179" cy="3131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69A7F-59C0-4EB0-9AF4-A463D383866B}">
      <dsp:nvSpPr>
        <dsp:cNvPr id="0" name=""/>
        <dsp:cNvSpPr/>
      </dsp:nvSpPr>
      <dsp:spPr>
        <a:xfrm>
          <a:off x="657675" y="713879"/>
          <a:ext cx="4327145" cy="569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63" tIns="60263" rIns="60263" bIns="6026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Droit </a:t>
          </a:r>
          <a:r>
            <a:rPr lang="en-US" sz="1400" kern="1200" dirty="0" err="1"/>
            <a:t>d’établir</a:t>
          </a:r>
          <a:r>
            <a:rPr lang="en-US" sz="1400" kern="1200" dirty="0"/>
            <a:t> </a:t>
          </a:r>
          <a:r>
            <a:rPr lang="en-US" sz="1400" kern="1200" dirty="0" err="1"/>
            <a:t>une</a:t>
          </a:r>
          <a:r>
            <a:rPr lang="en-US" sz="1400" kern="1200" dirty="0"/>
            <a:t> </a:t>
          </a:r>
          <a:r>
            <a:rPr lang="en-US" sz="1400" b="1" kern="1200" dirty="0"/>
            <a:t>Zone </a:t>
          </a:r>
          <a:r>
            <a:rPr lang="en-US" sz="1400" b="1" kern="1200" dirty="0" err="1"/>
            <a:t>Économique</a:t>
          </a:r>
          <a:r>
            <a:rPr lang="en-US" sz="1400" b="1" kern="1200" dirty="0"/>
            <a:t> </a:t>
          </a:r>
          <a:r>
            <a:rPr lang="en-US" sz="1400" i="1" kern="1200" dirty="0"/>
            <a:t>(verbatim)</a:t>
          </a:r>
          <a:endParaRPr lang="en-US" sz="1400" kern="1200" dirty="0"/>
        </a:p>
      </dsp:txBody>
      <dsp:txXfrm>
        <a:off x="657675" y="713879"/>
        <a:ext cx="4327145" cy="569416"/>
      </dsp:txXfrm>
    </dsp:sp>
    <dsp:sp modelId="{55116F12-3F8D-46B7-90A6-0CAAF955E4A0}">
      <dsp:nvSpPr>
        <dsp:cNvPr id="0" name=""/>
        <dsp:cNvSpPr/>
      </dsp:nvSpPr>
      <dsp:spPr>
        <a:xfrm>
          <a:off x="0" y="1425650"/>
          <a:ext cx="4984821" cy="5694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EBD91-14B3-4E34-BFED-66BBA2445711}">
      <dsp:nvSpPr>
        <dsp:cNvPr id="0" name=""/>
        <dsp:cNvSpPr/>
      </dsp:nvSpPr>
      <dsp:spPr>
        <a:xfrm>
          <a:off x="172248" y="1553768"/>
          <a:ext cx="313179" cy="3131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57D43-912C-4D39-BCC7-617A135E47B2}">
      <dsp:nvSpPr>
        <dsp:cNvPr id="0" name=""/>
        <dsp:cNvSpPr/>
      </dsp:nvSpPr>
      <dsp:spPr>
        <a:xfrm>
          <a:off x="657675" y="1425650"/>
          <a:ext cx="4327145" cy="569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63" tIns="60263" rIns="60263" bIns="6026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Mer </a:t>
          </a:r>
          <a:r>
            <a:rPr lang="en-US" sz="1400" b="1" u="sng" kern="1200" dirty="0" err="1"/>
            <a:t>territoriale</a:t>
          </a:r>
          <a:r>
            <a:rPr lang="en-US" sz="1400" kern="1200" dirty="0"/>
            <a:t>: 12 mm de la laisse de </a:t>
          </a:r>
          <a:r>
            <a:rPr lang="en-US" sz="1400" kern="1200" dirty="0" err="1"/>
            <a:t>basse</a:t>
          </a:r>
          <a:r>
            <a:rPr lang="en-US" sz="1400" kern="1200" dirty="0"/>
            <a:t> </a:t>
          </a:r>
          <a:r>
            <a:rPr lang="en-US" sz="1400" kern="1200" dirty="0" err="1"/>
            <a:t>mer</a:t>
          </a:r>
          <a:r>
            <a:rPr lang="en-US" sz="1400" kern="1200" dirty="0"/>
            <a:t> des </a:t>
          </a:r>
          <a:r>
            <a:rPr lang="en-US" sz="1400" kern="1200" dirty="0" err="1"/>
            <a:t>îles</a:t>
          </a:r>
          <a:r>
            <a:rPr lang="en-US" sz="1400" kern="1200" dirty="0"/>
            <a:t> </a:t>
          </a:r>
          <a:r>
            <a:rPr lang="en-US" sz="1400" kern="1200" dirty="0" err="1"/>
            <a:t>adjacentes</a:t>
          </a:r>
          <a:endParaRPr lang="en-US" sz="1400" kern="1200" dirty="0"/>
        </a:p>
      </dsp:txBody>
      <dsp:txXfrm>
        <a:off x="657675" y="1425650"/>
        <a:ext cx="4327145" cy="569416"/>
      </dsp:txXfrm>
    </dsp:sp>
    <dsp:sp modelId="{6389EF80-B740-42E5-A094-E7D70F33FE94}">
      <dsp:nvSpPr>
        <dsp:cNvPr id="0" name=""/>
        <dsp:cNvSpPr/>
      </dsp:nvSpPr>
      <dsp:spPr>
        <a:xfrm>
          <a:off x="0" y="2137420"/>
          <a:ext cx="4984821" cy="9780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07BDE-682E-4D10-BED9-AFA4BE74D809}">
      <dsp:nvSpPr>
        <dsp:cNvPr id="0" name=""/>
        <dsp:cNvSpPr/>
      </dsp:nvSpPr>
      <dsp:spPr>
        <a:xfrm>
          <a:off x="172248" y="2469865"/>
          <a:ext cx="313179" cy="3131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02C81-9EFF-43D9-BB08-E96C5E6DFC0D}">
      <dsp:nvSpPr>
        <dsp:cNvPr id="0" name=""/>
        <dsp:cNvSpPr/>
      </dsp:nvSpPr>
      <dsp:spPr>
        <a:xfrm>
          <a:off x="657675" y="2341747"/>
          <a:ext cx="4327145" cy="569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63" tIns="60263" rIns="60263" bIns="6026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Zone </a:t>
          </a:r>
          <a:r>
            <a:rPr lang="en-US" sz="1400" b="1" u="sng" kern="1200" dirty="0" err="1"/>
            <a:t>contiguë</a:t>
          </a:r>
          <a:r>
            <a:rPr lang="en-US" sz="1400" kern="1200" dirty="0"/>
            <a:t>: 12 mm à </a:t>
          </a:r>
          <a:r>
            <a:rPr lang="en-US" sz="1400" kern="1200" dirty="0" err="1"/>
            <a:t>partir</a:t>
          </a:r>
          <a:r>
            <a:rPr lang="en-US" sz="1400" kern="1200" dirty="0"/>
            <a:t> de la </a:t>
          </a:r>
          <a:r>
            <a:rPr lang="en-US" sz="1400" kern="1200" dirty="0" err="1"/>
            <a:t>limite</a:t>
          </a:r>
          <a:r>
            <a:rPr lang="en-US" sz="1400" kern="1200" dirty="0"/>
            <a:t> </a:t>
          </a:r>
          <a:r>
            <a:rPr lang="en-US" sz="1400" kern="1200" dirty="0" err="1"/>
            <a:t>extérieure</a:t>
          </a:r>
          <a:r>
            <a:rPr lang="en-US" sz="1400" kern="1200" dirty="0"/>
            <a:t> de la </a:t>
          </a:r>
          <a:r>
            <a:rPr lang="en-US" sz="1400" kern="1200" dirty="0" err="1"/>
            <a:t>mer</a:t>
          </a:r>
          <a:r>
            <a:rPr lang="en-US" sz="1400" kern="1200" dirty="0"/>
            <a:t> </a:t>
          </a:r>
          <a:r>
            <a:rPr lang="en-US" sz="1400" kern="1200" dirty="0" err="1"/>
            <a:t>territoriale</a:t>
          </a:r>
          <a:endParaRPr lang="en-US" sz="1400" kern="1200" dirty="0"/>
        </a:p>
      </dsp:txBody>
      <dsp:txXfrm>
        <a:off x="657675" y="2341747"/>
        <a:ext cx="4327145" cy="569416"/>
      </dsp:txXfrm>
    </dsp:sp>
    <dsp:sp modelId="{D8926D0D-F3CB-434B-8281-C785B57D7F40}">
      <dsp:nvSpPr>
        <dsp:cNvPr id="0" name=""/>
        <dsp:cNvSpPr/>
      </dsp:nvSpPr>
      <dsp:spPr>
        <a:xfrm>
          <a:off x="0" y="3257844"/>
          <a:ext cx="4984821" cy="5694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5914C-B1D5-4D44-806D-59A5773CB437}">
      <dsp:nvSpPr>
        <dsp:cNvPr id="0" name=""/>
        <dsp:cNvSpPr/>
      </dsp:nvSpPr>
      <dsp:spPr>
        <a:xfrm>
          <a:off x="172248" y="3385962"/>
          <a:ext cx="313179" cy="3131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9AB1B-94DC-4487-8E0E-08D5949AB7AE}">
      <dsp:nvSpPr>
        <dsp:cNvPr id="0" name=""/>
        <dsp:cNvSpPr/>
      </dsp:nvSpPr>
      <dsp:spPr>
        <a:xfrm>
          <a:off x="657675" y="3257844"/>
          <a:ext cx="4327145" cy="569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63" tIns="60263" rIns="60263" bIns="6026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Zone exclusive maritime </a:t>
          </a:r>
          <a:r>
            <a:rPr lang="en-US" sz="1400" b="1" u="sng" kern="1200" dirty="0" err="1"/>
            <a:t>haitienne</a:t>
          </a:r>
          <a:r>
            <a:rPr lang="en-US" sz="1400" b="1" u="sng" kern="1200" dirty="0"/>
            <a:t> </a:t>
          </a:r>
          <a:r>
            <a:rPr lang="en-US" sz="1400" kern="1200" dirty="0"/>
            <a:t>200 mm</a:t>
          </a:r>
        </a:p>
      </dsp:txBody>
      <dsp:txXfrm>
        <a:off x="657675" y="3257844"/>
        <a:ext cx="4327145" cy="569416"/>
      </dsp:txXfrm>
    </dsp:sp>
    <dsp:sp modelId="{1903BE8F-98E8-4BDF-8CEC-3DF51ED62133}">
      <dsp:nvSpPr>
        <dsp:cNvPr id="0" name=""/>
        <dsp:cNvSpPr/>
      </dsp:nvSpPr>
      <dsp:spPr>
        <a:xfrm>
          <a:off x="0" y="3969614"/>
          <a:ext cx="4984821" cy="5694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58710-B4B7-4027-A438-3F2759540E67}">
      <dsp:nvSpPr>
        <dsp:cNvPr id="0" name=""/>
        <dsp:cNvSpPr/>
      </dsp:nvSpPr>
      <dsp:spPr>
        <a:xfrm>
          <a:off x="172248" y="4097733"/>
          <a:ext cx="313179" cy="31317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D3DF9-2530-4F25-B2D9-172E065873B1}">
      <dsp:nvSpPr>
        <dsp:cNvPr id="0" name=""/>
        <dsp:cNvSpPr/>
      </dsp:nvSpPr>
      <dsp:spPr>
        <a:xfrm>
          <a:off x="657675" y="3969614"/>
          <a:ext cx="4327145" cy="569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63" tIns="60263" rIns="60263" bIns="6026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Plateau continental</a:t>
          </a:r>
          <a:r>
            <a:rPr lang="en-US" sz="1400" kern="1200" dirty="0"/>
            <a:t>: </a:t>
          </a:r>
          <a:r>
            <a:rPr lang="en-US" sz="1400" kern="1200" dirty="0" err="1"/>
            <a:t>jusqu’o</a:t>
          </a:r>
          <a:r>
            <a:rPr lang="en-US" sz="140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ù</a:t>
          </a:r>
          <a:r>
            <a:rPr lang="en-US" sz="1400" kern="1200" dirty="0"/>
            <a:t> la </a:t>
          </a:r>
          <a:r>
            <a:rPr lang="en-US" sz="1400" kern="1200" dirty="0" err="1"/>
            <a:t>profondeur</a:t>
          </a:r>
          <a:r>
            <a:rPr lang="en-US" sz="1400" kern="1200" dirty="0"/>
            <a:t> des eaux </a:t>
          </a:r>
          <a:r>
            <a:rPr lang="en-US" sz="1400" kern="1200" dirty="0" err="1"/>
            <a:t>permette</a:t>
          </a:r>
          <a:r>
            <a:rPr lang="en-US" sz="1400" kern="1200" dirty="0"/>
            <a:t> l</a:t>
          </a:r>
          <a:r>
            <a:rPr lang="en-CA" sz="1400" kern="1200" dirty="0"/>
            <a:t>’</a:t>
          </a:r>
          <a:r>
            <a:rPr lang="en-US" sz="1400" kern="1200" dirty="0"/>
            <a:t>exploitation des </a:t>
          </a:r>
          <a:r>
            <a:rPr lang="en-US" sz="1400" kern="1200" dirty="0" err="1"/>
            <a:t>ressources</a:t>
          </a:r>
          <a:r>
            <a:rPr lang="en-US" sz="1400" kern="1200" dirty="0"/>
            <a:t> </a:t>
          </a:r>
          <a:r>
            <a:rPr lang="en-US" sz="1400" kern="1200" dirty="0" err="1"/>
            <a:t>naturelles</a:t>
          </a:r>
          <a:endParaRPr lang="en-US" sz="1400" kern="1200" dirty="0"/>
        </a:p>
      </dsp:txBody>
      <dsp:txXfrm>
        <a:off x="657675" y="3969614"/>
        <a:ext cx="4327145" cy="569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8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1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4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4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65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02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32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43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94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82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0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49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3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88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60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096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22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40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9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8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2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5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6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9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8007949" y="6375226"/>
            <a:ext cx="3158813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Bebas"/>
              </a:rPr>
              <a:t>FONDATION</a:t>
            </a: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 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  <a:sym typeface="Bebas"/>
              </a:rPr>
              <a:t>HAÏTI</a:t>
            </a: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 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  <a:sym typeface="Bebas"/>
              </a:rPr>
              <a:t>MARITIME</a:t>
            </a:r>
            <a:endParaRPr lang="en-US" sz="2000" b="1" i="0" spc="0" dirty="0">
              <a:solidFill>
                <a:schemeClr val="accent1">
                  <a:lumMod val="75000"/>
                </a:schemeClr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8194986" y="6406888"/>
            <a:ext cx="3158813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FONDATION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HAÏTI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MARITIME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Gill Sans" panose="020B0502020104020203" pitchFamily="34" charset="-79"/>
              <a:cs typeface="Gill Sans" panose="020B0502020104020203" pitchFamily="34" charset="-79"/>
              <a:sym typeface="Beba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8194987" y="6375226"/>
            <a:ext cx="3158813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FONDATION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HAÏTI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MARITIME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Gill Sans" panose="020B0502020104020203" pitchFamily="34" charset="-79"/>
              <a:cs typeface="Gill Sans" panose="020B0502020104020203" pitchFamily="34" charset="-79"/>
              <a:sym typeface="Beba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8194987" y="6375226"/>
            <a:ext cx="3158813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FONDATION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HAÏTI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MARITIME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Gill Sans" panose="020B0502020104020203" pitchFamily="34" charset="-79"/>
              <a:cs typeface="Gill Sans" panose="020B0502020104020203" pitchFamily="34" charset="-79"/>
              <a:sym typeface="Beba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0218" y="6370766"/>
            <a:ext cx="3833244" cy="4139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8257331" y="6365787"/>
            <a:ext cx="3158813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FONDATION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HAÏTI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ebas"/>
              </a:rPr>
              <a:t>MARITIME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Gill Sans" panose="020B0502020104020203" pitchFamily="34" charset="-79"/>
              <a:cs typeface="Gill Sans" panose="020B0502020104020203" pitchFamily="34" charset="-79"/>
              <a:sym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Image result for paper texture">
            <a:extLst>
              <a:ext uri="{FF2B5EF4-FFF2-40B4-BE49-F238E27FC236}">
                <a16:creationId xmlns:a16="http://schemas.microsoft.com/office/drawing/2014/main" id="{4BBF12C1-6008-464E-A434-4F253BBD1B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04D5EE-A5F6-47AB-8127-45F8768A25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238"/>
            <a:ext cx="12192000" cy="6793525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E5EAA-53FA-4411-85DC-CB828CAA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3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8194987" y="6373798"/>
            <a:ext cx="3158813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Bebas"/>
              </a:rPr>
              <a:t>FONDATION</a:t>
            </a: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 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  <a:sym typeface="Bebas"/>
              </a:rPr>
              <a:t>HAÏTI</a:t>
            </a: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 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  <a:sym typeface="Bebas"/>
              </a:rPr>
              <a:t>MARITIME</a:t>
            </a:r>
            <a:endParaRPr lang="en-US" sz="2000" b="1" i="0" spc="0" dirty="0">
              <a:solidFill>
                <a:schemeClr val="accent1">
                  <a:lumMod val="75000"/>
                </a:schemeClr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0" r:id="rId7"/>
    <p:sldLayoutId id="2147483672" r:id="rId8"/>
    <p:sldLayoutId id="2147483673" r:id="rId9"/>
    <p:sldLayoutId id="2147483653" r:id="rId10"/>
    <p:sldLayoutId id="2147483671" r:id="rId11"/>
    <p:sldLayoutId id="2147483654" r:id="rId12"/>
    <p:sldLayoutId id="214748365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xhere.com/fr/photo/132280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ru.wikipedia.org/wiki/%D0%9F%D1%80%D0%B5%D0%B7%D0%B8%D0%B4%D0%B5%D0%BD%D1%82_%D0%93%D0%B0%D0%B8%D1%82%D0%B8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opulationdata.net/cartes/monde-eaux-territoriales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2.svg"/><Relationship Id="rId7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treaties.un.org/Pages/ViewDetailsIII.aspx?src=TREATY&amp;mtdsg_no=XXI-6&amp;chapter=21&amp;Temp=mtdsg3&amp;clang=_en" TargetMode="External"/><Relationship Id="rId3" Type="http://schemas.openxmlformats.org/officeDocument/2006/relationships/hyperlink" Target="https://legal.un.org/diplomaticconferences/1958_los/" TargetMode="External"/><Relationship Id="rId7" Type="http://schemas.openxmlformats.org/officeDocument/2006/relationships/hyperlink" Target="https://www.state.gov/wp-content/uploads/2019/12/LIS-112.pdf" TargetMode="External"/><Relationship Id="rId2" Type="http://schemas.openxmlformats.org/officeDocument/2006/relationships/hyperlink" Target="https://langloishg.fr/documents/le-lit-des-mers-et-des-oceans-patrimoine-commun-de-lhumanite-discours-darvid-pardo-devant-lassemblee-generale-de-lonu-1967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o.org/faolex/results/details/en/c/LEX-FAOC025341/" TargetMode="External"/><Relationship Id="rId5" Type="http://schemas.openxmlformats.org/officeDocument/2006/relationships/hyperlink" Target="https://www.alternatives-economiques.fr/zones-oceaniques-dapres-convention-nations-unies-droit-de-mer-cnudm-0105201174876.html" TargetMode="External"/><Relationship Id="rId4" Type="http://schemas.openxmlformats.org/officeDocument/2006/relationships/hyperlink" Target="https://treaties.un.org/pages/ViewDetails.aspx?src=TREATY&amp;mtdsg_no=XXI-1&amp;chapter=21" TargetMode="External"/><Relationship Id="rId9" Type="http://schemas.openxmlformats.org/officeDocument/2006/relationships/hyperlink" Target="https://www.marineregions.org/eezsearch.php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faolex/results/details/en/c/LEX-FAOC025341/" TargetMode="External"/><Relationship Id="rId7" Type="http://schemas.openxmlformats.org/officeDocument/2006/relationships/hyperlink" Target="https://www.fao.org/faolex/results/details/es/c/LEX-FAOC001212/" TargetMode="External"/><Relationship Id="rId2" Type="http://schemas.openxmlformats.org/officeDocument/2006/relationships/hyperlink" Target="https://treaties.un.org/Pages/Treaties.aspx?id=21&amp;subid=A&amp;clang=_fr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o.org/faolex/" TargetMode="External"/><Relationship Id="rId5" Type="http://schemas.openxmlformats.org/officeDocument/2006/relationships/hyperlink" Target="https://faolex.fao.org/docs/pdf/hai1210.pdf" TargetMode="External"/><Relationship Id="rId4" Type="http://schemas.openxmlformats.org/officeDocument/2006/relationships/hyperlink" Target="https://www.fao.org/faolex/results/details/fr/c/LEX-FAOC023917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austria-forum.org/af/Geography/America/United_States/Pictures/New_York_3/Headquarters_of_the_United_Nations_-_Assembly_Ha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pxhere.com/en/photo/6186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oat in the water&#10;&#10;Description automatically generate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r="19839" b="-1"/>
          <a:stretch/>
        </p:blipFill>
        <p:spPr>
          <a:xfrm>
            <a:off x="5710" y="0"/>
            <a:ext cx="6470140" cy="6067386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891" y="1823330"/>
            <a:ext cx="4938058" cy="1872028"/>
          </a:xfrm>
        </p:spPr>
        <p:txBody>
          <a:bodyPr anchor="b">
            <a:normAutofit/>
          </a:bodyPr>
          <a:lstStyle/>
          <a:p>
            <a:r>
              <a:rPr lang="en-US" sz="3800" dirty="0" err="1">
                <a:solidFill>
                  <a:schemeClr val="accent3">
                    <a:lumMod val="75000"/>
                  </a:schemeClr>
                </a:solidFill>
              </a:rPr>
              <a:t>Historique</a:t>
            </a:r>
            <a:r>
              <a:rPr lang="en-US" sz="3800" dirty="0">
                <a:solidFill>
                  <a:schemeClr val="accent3">
                    <a:lumMod val="75000"/>
                  </a:schemeClr>
                </a:solidFill>
              </a:rPr>
              <a:t> et </a:t>
            </a:r>
            <a:r>
              <a:rPr lang="en-US" sz="3800" dirty="0" err="1">
                <a:solidFill>
                  <a:schemeClr val="accent3">
                    <a:lumMod val="75000"/>
                  </a:schemeClr>
                </a:solidFill>
              </a:rPr>
              <a:t>enjeux</a:t>
            </a:r>
            <a:r>
              <a:rPr lang="en-US" sz="3800" dirty="0">
                <a:solidFill>
                  <a:schemeClr val="accent3">
                    <a:lumMod val="75000"/>
                  </a:schemeClr>
                </a:solidFill>
              </a:rPr>
              <a:t> des  revendications Maritimes </a:t>
            </a:r>
            <a:r>
              <a:rPr lang="en-US" sz="3800" dirty="0" err="1">
                <a:solidFill>
                  <a:schemeClr val="accent3">
                    <a:lumMod val="75000"/>
                  </a:schemeClr>
                </a:solidFill>
              </a:rPr>
              <a:t>d’Haïti</a:t>
            </a:r>
            <a:endParaRPr lang="en-US" sz="3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A9E6561-9809-AC41-E484-E59E1593C81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53800" y="6356350"/>
            <a:ext cx="51508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00377-489B-40EC-B059-26BDDD2E89B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82AE0-A073-0DA0-AC25-E94A44F6DA8C}"/>
              </a:ext>
            </a:extLst>
          </p:cNvPr>
          <p:cNvSpPr txBox="1"/>
          <p:nvPr/>
        </p:nvSpPr>
        <p:spPr>
          <a:xfrm>
            <a:off x="9011920" y="4023360"/>
            <a:ext cx="234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i="1" dirty="0"/>
              <a:t>Pierre Rossini Jacques</a:t>
            </a:r>
          </a:p>
          <a:p>
            <a:pPr algn="r"/>
            <a:r>
              <a:rPr lang="en-CA" i="1" dirty="0"/>
              <a:t>24 </a:t>
            </a:r>
            <a:r>
              <a:rPr lang="en-CA" i="1" dirty="0" err="1"/>
              <a:t>Juin</a:t>
            </a:r>
            <a:r>
              <a:rPr lang="en-CA" i="1" dirty="0"/>
              <a:t> 2024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89851F-67D7-7A22-C426-0318EDCD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290" y="-90319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UNCLOS III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(CONVENTION DE MONTEGO BAY)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Picture Placeholder 5" descr="A logo on the water&#10;&#10;Description automatically generated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907" r="23006" b="-1"/>
          <a:stretch/>
        </p:blipFill>
        <p:spPr>
          <a:xfrm>
            <a:off x="838200" y="1825625"/>
            <a:ext cx="4984820" cy="4530724"/>
          </a:xfrm>
          <a:noFill/>
        </p:spPr>
      </p:pic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>
            <a:normAutofit/>
          </a:bodyPr>
          <a:lstStyle/>
          <a:p>
            <a:r>
              <a:rPr lang="en-US" dirty="0" err="1"/>
              <a:t>Codifie</a:t>
            </a:r>
            <a:r>
              <a:rPr lang="en-US" dirty="0"/>
              <a:t> les notions de Mer </a:t>
            </a:r>
            <a:r>
              <a:rPr lang="en-US" dirty="0" err="1"/>
              <a:t>territoriale</a:t>
            </a:r>
            <a:r>
              <a:rPr lang="en-US" dirty="0"/>
              <a:t>, zone </a:t>
            </a:r>
            <a:r>
              <a:rPr lang="en-US" dirty="0" err="1"/>
              <a:t>contiguë</a:t>
            </a:r>
            <a:r>
              <a:rPr lang="en-US" dirty="0"/>
              <a:t>, Zone </a:t>
            </a:r>
            <a:r>
              <a:rPr lang="en-US" dirty="0" err="1"/>
              <a:t>Économique</a:t>
            </a:r>
            <a:r>
              <a:rPr lang="en-US" dirty="0"/>
              <a:t> Exclusive (ZEE), Plateau continental, Haute Mer, entre </a:t>
            </a:r>
            <a:r>
              <a:rPr lang="en-US" dirty="0" err="1"/>
              <a:t>autres</a:t>
            </a:r>
            <a:endParaRPr lang="en-US" dirty="0"/>
          </a:p>
          <a:p>
            <a:r>
              <a:rPr lang="en-US" dirty="0"/>
              <a:t>États </a:t>
            </a:r>
            <a:r>
              <a:rPr lang="en-US" dirty="0" err="1"/>
              <a:t>archipélagiques</a:t>
            </a:r>
            <a:r>
              <a:rPr lang="en-US" dirty="0"/>
              <a:t> et États </a:t>
            </a:r>
            <a:r>
              <a:rPr lang="en-US" dirty="0" err="1"/>
              <a:t>enclavés</a:t>
            </a:r>
            <a:r>
              <a:rPr lang="en-US" dirty="0"/>
              <a:t> (42 pays)</a:t>
            </a:r>
          </a:p>
          <a:p>
            <a:r>
              <a:rPr lang="en-US" dirty="0"/>
              <a:t>Passage innocent, droit de transit, </a:t>
            </a:r>
            <a:r>
              <a:rPr lang="en-US" dirty="0" err="1"/>
              <a:t>détroits</a:t>
            </a:r>
            <a:r>
              <a:rPr lang="en-US" dirty="0"/>
              <a:t> </a:t>
            </a:r>
            <a:r>
              <a:rPr lang="en-US" dirty="0" err="1"/>
              <a:t>utilisés</a:t>
            </a:r>
            <a:r>
              <a:rPr lang="en-US" dirty="0"/>
              <a:t> pour la navigation </a:t>
            </a:r>
            <a:r>
              <a:rPr lang="en-US" dirty="0" err="1"/>
              <a:t>internationale</a:t>
            </a:r>
            <a:endParaRPr lang="en-US" dirty="0"/>
          </a:p>
          <a:p>
            <a:r>
              <a:rPr lang="en-US" dirty="0"/>
              <a:t>Gestion de la haute </a:t>
            </a:r>
            <a:r>
              <a:rPr lang="en-US" dirty="0" err="1"/>
              <a:t>mer</a:t>
            </a:r>
            <a:r>
              <a:rPr lang="en-US" dirty="0"/>
              <a:t> et la Zone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héritage</a:t>
            </a:r>
            <a:r>
              <a:rPr lang="en-US" dirty="0"/>
              <a:t> </a:t>
            </a:r>
            <a:r>
              <a:rPr lang="en-US" dirty="0" err="1"/>
              <a:t>commun</a:t>
            </a:r>
            <a:r>
              <a:rPr lang="en-US" dirty="0"/>
              <a:t> de </a:t>
            </a:r>
            <a:r>
              <a:rPr lang="en-US" dirty="0" err="1"/>
              <a:t>l’humanité</a:t>
            </a:r>
            <a:endParaRPr lang="en-US" dirty="0"/>
          </a:p>
          <a:p>
            <a:r>
              <a:rPr lang="en-US" dirty="0" err="1"/>
              <a:t>L’</a:t>
            </a:r>
            <a:r>
              <a:rPr lang="en-US" b="1" dirty="0" err="1"/>
              <a:t>Autorité</a:t>
            </a:r>
            <a:r>
              <a:rPr lang="en-US" dirty="0"/>
              <a:t> de la zone (ISA) et </a:t>
            </a:r>
            <a:r>
              <a:rPr lang="en-US" dirty="0" err="1"/>
              <a:t>l’</a:t>
            </a:r>
            <a:r>
              <a:rPr lang="en-US" b="1" dirty="0" err="1"/>
              <a:t>Entreprise</a:t>
            </a:r>
            <a:endParaRPr lang="en-US" b="1" dirty="0"/>
          </a:p>
          <a:p>
            <a:r>
              <a:rPr lang="en-US" dirty="0" err="1"/>
              <a:t>Coopération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et </a:t>
            </a:r>
            <a:r>
              <a:rPr lang="en-US" dirty="0" err="1"/>
              <a:t>régionale</a:t>
            </a:r>
            <a:r>
              <a:rPr lang="en-US" dirty="0"/>
              <a:t>, Assistance technique, </a:t>
            </a:r>
            <a:r>
              <a:rPr lang="en-US" dirty="0" err="1"/>
              <a:t>transfert</a:t>
            </a:r>
            <a:r>
              <a:rPr lang="en-US" dirty="0"/>
              <a:t> de </a:t>
            </a:r>
            <a:r>
              <a:rPr lang="en-US" dirty="0" err="1"/>
              <a:t>technologie</a:t>
            </a:r>
            <a:r>
              <a:rPr lang="en-US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412148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1863970"/>
            <a:ext cx="5151558" cy="187202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NOTIONs CLÉ DE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dÉlimitation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maritime</a:t>
            </a:r>
            <a:endParaRPr lang="en-US" sz="4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r="14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821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LIGNES DE BASE ET EAUX INTÉRIEURES</a:t>
            </a:r>
            <a:endParaRPr lang="en-US" i="1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r>
              <a:rPr lang="en-US" sz="1800" b="1" u="sng" dirty="0" err="1"/>
              <a:t>Ligne</a:t>
            </a:r>
            <a:r>
              <a:rPr lang="en-US" sz="1800" b="1" u="sng" dirty="0"/>
              <a:t> de base </a:t>
            </a:r>
            <a:r>
              <a:rPr lang="en-US" sz="1800" b="1" u="sng" dirty="0" err="1"/>
              <a:t>normale</a:t>
            </a:r>
            <a:r>
              <a:rPr lang="en-US" sz="1800" b="1" u="sng" dirty="0"/>
              <a:t> </a:t>
            </a:r>
            <a:r>
              <a:rPr lang="en-US" sz="1800" dirty="0"/>
              <a:t>: Laisse de </a:t>
            </a:r>
            <a:r>
              <a:rPr lang="en-US" sz="1800" dirty="0" err="1"/>
              <a:t>basse</a:t>
            </a:r>
            <a:r>
              <a:rPr lang="en-US" sz="1800" dirty="0"/>
              <a:t> </a:t>
            </a:r>
            <a:r>
              <a:rPr lang="en-US" sz="1800" dirty="0" err="1"/>
              <a:t>mer</a:t>
            </a:r>
            <a:r>
              <a:rPr lang="en-US" sz="1800" dirty="0"/>
              <a:t> le long de la </a:t>
            </a:r>
            <a:r>
              <a:rPr lang="en-US" sz="1800" dirty="0" err="1"/>
              <a:t>côte</a:t>
            </a:r>
            <a:r>
              <a:rPr lang="en-US" sz="1800" dirty="0"/>
              <a:t>, sur la carte de </a:t>
            </a:r>
            <a:r>
              <a:rPr lang="en-US" sz="1800" dirty="0" err="1"/>
              <a:t>grande</a:t>
            </a:r>
            <a:r>
              <a:rPr lang="en-US" sz="1800" dirty="0"/>
              <a:t> </a:t>
            </a:r>
            <a:r>
              <a:rPr lang="en-US" sz="1800" dirty="0" err="1"/>
              <a:t>échelle</a:t>
            </a:r>
            <a:r>
              <a:rPr lang="en-US" sz="1800" dirty="0"/>
              <a:t> </a:t>
            </a:r>
            <a:r>
              <a:rPr lang="en-US" sz="1800" dirty="0" err="1"/>
              <a:t>officielle</a:t>
            </a:r>
            <a:endParaRPr lang="en-US" sz="1800" dirty="0"/>
          </a:p>
          <a:p>
            <a:r>
              <a:rPr lang="en-US" sz="1800" dirty="0" err="1"/>
              <a:t>Certaines</a:t>
            </a:r>
            <a:r>
              <a:rPr lang="en-US" sz="1800" dirty="0"/>
              <a:t> </a:t>
            </a:r>
            <a:r>
              <a:rPr lang="en-US" sz="1800" dirty="0" err="1"/>
              <a:t>règles</a:t>
            </a:r>
            <a:r>
              <a:rPr lang="en-US" sz="1800" dirty="0"/>
              <a:t> </a:t>
            </a:r>
            <a:r>
              <a:rPr lang="en-US" sz="1800" dirty="0" err="1"/>
              <a:t>dépendant</a:t>
            </a:r>
            <a:r>
              <a:rPr lang="en-US" sz="1800" dirty="0"/>
              <a:t> de la </a:t>
            </a:r>
            <a:r>
              <a:rPr lang="en-US" sz="1800" dirty="0" err="1"/>
              <a:t>géographie</a:t>
            </a:r>
            <a:r>
              <a:rPr lang="en-US" sz="1800" dirty="0"/>
              <a:t> de la </a:t>
            </a:r>
            <a:r>
              <a:rPr lang="en-US" sz="1800" dirty="0" err="1"/>
              <a:t>côte</a:t>
            </a:r>
            <a:r>
              <a:rPr lang="en-US" sz="1800" dirty="0"/>
              <a:t>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err="1"/>
              <a:t>Lignes</a:t>
            </a:r>
            <a:r>
              <a:rPr lang="en-US" sz="1800" dirty="0"/>
              <a:t> de base </a:t>
            </a:r>
            <a:r>
              <a:rPr lang="en-US" sz="1800" dirty="0" err="1"/>
              <a:t>droites</a:t>
            </a:r>
            <a:endParaRPr lang="en-US" sz="18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err="1"/>
              <a:t>Lignes</a:t>
            </a:r>
            <a:r>
              <a:rPr lang="en-US" sz="1800" dirty="0"/>
              <a:t> de base </a:t>
            </a:r>
            <a:r>
              <a:rPr lang="en-US" sz="1800" dirty="0" err="1"/>
              <a:t>archipélagiques</a:t>
            </a:r>
            <a:endParaRPr lang="en-US" sz="18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err="1"/>
              <a:t>Récifs</a:t>
            </a:r>
            <a:r>
              <a:rPr lang="en-US" sz="1800" dirty="0"/>
              <a:t>, embouchures, </a:t>
            </a:r>
            <a:r>
              <a:rPr lang="en-US" sz="1800" dirty="0" err="1"/>
              <a:t>baies</a:t>
            </a:r>
            <a:r>
              <a:rPr lang="en-US" sz="1800" dirty="0"/>
              <a:t>, ports, </a:t>
            </a:r>
            <a:r>
              <a:rPr lang="en-US" sz="1800" dirty="0" err="1"/>
              <a:t>rades</a:t>
            </a:r>
            <a:r>
              <a:rPr lang="en-US" sz="1800" dirty="0"/>
              <a:t> et </a:t>
            </a:r>
            <a:r>
              <a:rPr lang="en-US" sz="1800" dirty="0" err="1"/>
              <a:t>hauts</a:t>
            </a:r>
            <a:r>
              <a:rPr lang="en-US" sz="1800" dirty="0"/>
              <a:t>-fonds </a:t>
            </a:r>
            <a:r>
              <a:rPr lang="en-US" sz="1800" dirty="0" err="1"/>
              <a:t>découvrants</a:t>
            </a:r>
            <a:r>
              <a:rPr lang="en-US" sz="1800" dirty="0"/>
              <a:t> (Art 11-13) etc.</a:t>
            </a:r>
          </a:p>
          <a:p>
            <a:r>
              <a:rPr lang="en-US" sz="1800" dirty="0"/>
              <a:t>Les eaux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deçà</a:t>
            </a:r>
            <a:r>
              <a:rPr lang="en-US" sz="1800" dirty="0"/>
              <a:t> des </a:t>
            </a:r>
            <a:r>
              <a:rPr lang="en-US" sz="1800" dirty="0" err="1"/>
              <a:t>lignes</a:t>
            </a:r>
            <a:r>
              <a:rPr lang="en-US" sz="1800" dirty="0"/>
              <a:t> de base </a:t>
            </a:r>
            <a:r>
              <a:rPr lang="en-US" sz="1800" dirty="0" err="1"/>
              <a:t>sont</a:t>
            </a:r>
            <a:r>
              <a:rPr lang="en-US" sz="1800" dirty="0"/>
              <a:t> les eaux </a:t>
            </a:r>
            <a:r>
              <a:rPr lang="en-US" sz="1800" dirty="0" err="1"/>
              <a:t>intérieures</a:t>
            </a:r>
            <a:r>
              <a:rPr lang="en-US" sz="1800" dirty="0"/>
              <a:t> de </a:t>
            </a:r>
            <a:r>
              <a:rPr lang="en-US" sz="1800" dirty="0" err="1"/>
              <a:t>l’État</a:t>
            </a:r>
            <a:r>
              <a:rPr lang="en-US" sz="1800" dirty="0"/>
              <a:t> riverain</a:t>
            </a:r>
          </a:p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6096001" y="2352677"/>
            <a:ext cx="5772880" cy="3146220"/>
          </a:xfrm>
          <a:noFill/>
        </p:spPr>
      </p:pic>
    </p:spTree>
    <p:extLst>
      <p:ext uri="{BB962C8B-B14F-4D97-AF65-F5344CB8AC3E}">
        <p14:creationId xmlns:p14="http://schemas.microsoft.com/office/powerpoint/2010/main" val="51994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body of water with trees and mountains&#10;&#10;Description automatically generated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97" r="35391" b="-2"/>
          <a:stretch/>
        </p:blipFill>
        <p:spPr>
          <a:xfrm>
            <a:off x="753142" y="68179"/>
            <a:ext cx="5342858" cy="6722208"/>
          </a:xfr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/>
              <a:t>MER TERRITORIALE</a:t>
            </a:r>
            <a:endParaRPr lang="en-US" i="1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500" dirty="0" err="1"/>
              <a:t>Jusqu’à</a:t>
            </a:r>
            <a:r>
              <a:rPr lang="en-US" sz="1500" dirty="0"/>
              <a:t> 12 </a:t>
            </a:r>
            <a:r>
              <a:rPr lang="en-US" sz="1500" dirty="0" err="1"/>
              <a:t>milles</a:t>
            </a:r>
            <a:r>
              <a:rPr lang="en-US" sz="1500" dirty="0"/>
              <a:t> </a:t>
            </a:r>
            <a:r>
              <a:rPr lang="en-US" sz="1500" dirty="0" err="1"/>
              <a:t>marins</a:t>
            </a:r>
            <a:r>
              <a:rPr lang="en-US" sz="1500" dirty="0"/>
              <a:t> à </a:t>
            </a:r>
            <a:r>
              <a:rPr lang="en-US" sz="1500" dirty="0" err="1"/>
              <a:t>partir</a:t>
            </a:r>
            <a:r>
              <a:rPr lang="en-US" sz="1500" dirty="0"/>
              <a:t> des </a:t>
            </a:r>
            <a:r>
              <a:rPr lang="en-US" sz="1500" dirty="0" err="1"/>
              <a:t>lignes</a:t>
            </a:r>
            <a:r>
              <a:rPr lang="en-US" sz="1500" dirty="0"/>
              <a:t> de base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dirty="0"/>
              <a:t>Droit de </a:t>
            </a:r>
            <a:r>
              <a:rPr lang="en-US" sz="1500" dirty="0" err="1"/>
              <a:t>l’État</a:t>
            </a:r>
            <a:r>
              <a:rPr lang="en-US" sz="1500" dirty="0"/>
              <a:t> riverain: </a:t>
            </a:r>
            <a:r>
              <a:rPr lang="en-US" sz="1500" dirty="0" err="1"/>
              <a:t>Souveraineté</a:t>
            </a:r>
            <a:r>
              <a:rPr lang="en-US" sz="1500" dirty="0"/>
              <a:t> sur la </a:t>
            </a:r>
            <a:r>
              <a:rPr lang="en-US" sz="1500" dirty="0" err="1"/>
              <a:t>mer</a:t>
            </a:r>
            <a:r>
              <a:rPr lang="en-US" sz="1500" dirty="0"/>
              <a:t>, </a:t>
            </a:r>
            <a:r>
              <a:rPr lang="en-US" sz="1500" dirty="0" err="1"/>
              <a:t>l’espace</a:t>
            </a:r>
            <a:r>
              <a:rPr lang="en-US" sz="1500" dirty="0"/>
              <a:t> </a:t>
            </a:r>
            <a:r>
              <a:rPr lang="en-US" sz="1500" dirty="0" err="1"/>
              <a:t>aérien</a:t>
            </a:r>
            <a:r>
              <a:rPr lang="en-US" sz="1500" dirty="0"/>
              <a:t>, le fond et le sous-sol </a:t>
            </a:r>
            <a:r>
              <a:rPr lang="en-US" sz="1500" dirty="0" err="1"/>
              <a:t>marins</a:t>
            </a:r>
            <a:endParaRPr lang="en-US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500" dirty="0"/>
              <a:t>Droit de passage </a:t>
            </a:r>
            <a:r>
              <a:rPr lang="en-US" sz="1500" dirty="0" err="1"/>
              <a:t>Inoffensif</a:t>
            </a:r>
            <a:r>
              <a:rPr lang="en-US" sz="1500" dirty="0"/>
              <a:t> (art. 19)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b="1" dirty="0">
                <a:highlight>
                  <a:srgbClr val="FFFF00"/>
                </a:highlight>
              </a:rPr>
              <a:t>Droit de </a:t>
            </a:r>
            <a:r>
              <a:rPr lang="en-US" sz="1500" b="1" dirty="0" err="1">
                <a:highlight>
                  <a:srgbClr val="FFFF00"/>
                </a:highlight>
              </a:rPr>
              <a:t>réglementer</a:t>
            </a:r>
            <a:r>
              <a:rPr lang="en-US" sz="15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dirty="0" err="1"/>
              <a:t>Trafic</a:t>
            </a:r>
            <a:r>
              <a:rPr lang="en-US" sz="1500" dirty="0"/>
              <a:t> maritime, protection des </a:t>
            </a:r>
            <a:r>
              <a:rPr lang="en-US" sz="1500" dirty="0" err="1"/>
              <a:t>câbles</a:t>
            </a:r>
            <a:r>
              <a:rPr lang="en-US" sz="1500" dirty="0"/>
              <a:t> et pipelines, </a:t>
            </a:r>
            <a:r>
              <a:rPr lang="en-US" sz="1500" dirty="0" err="1"/>
              <a:t>pêche</a:t>
            </a:r>
            <a:r>
              <a:rPr lang="en-US" sz="1500" dirty="0"/>
              <a:t>, </a:t>
            </a:r>
            <a:r>
              <a:rPr lang="en-US" sz="1500" dirty="0" err="1"/>
              <a:t>préservation</a:t>
            </a:r>
            <a:r>
              <a:rPr lang="en-US" sz="1500" dirty="0"/>
              <a:t> de </a:t>
            </a:r>
            <a:r>
              <a:rPr lang="en-US" sz="1500" dirty="0" err="1"/>
              <a:t>l’environnement</a:t>
            </a:r>
            <a:r>
              <a:rPr lang="en-US" sz="1500" dirty="0"/>
              <a:t>, recherche </a:t>
            </a:r>
            <a:r>
              <a:rPr lang="en-US" sz="1500" dirty="0" err="1"/>
              <a:t>scientifique</a:t>
            </a:r>
            <a:r>
              <a:rPr lang="en-US" sz="1500" dirty="0"/>
              <a:t> et </a:t>
            </a:r>
            <a:r>
              <a:rPr lang="en-US" sz="1500" dirty="0" err="1"/>
              <a:t>relevés</a:t>
            </a:r>
            <a:r>
              <a:rPr lang="en-US" sz="1500" dirty="0"/>
              <a:t> </a:t>
            </a:r>
            <a:r>
              <a:rPr lang="en-US" sz="1500" dirty="0" err="1"/>
              <a:t>hydrographiques</a:t>
            </a:r>
            <a:r>
              <a:rPr lang="en-US" sz="1500" dirty="0"/>
              <a:t> etc.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/>
              <a:t>ZONE CONTIGUË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r>
              <a:rPr lang="en-US" sz="2000" dirty="0" err="1"/>
              <a:t>Jusqu’à</a:t>
            </a:r>
            <a:r>
              <a:rPr lang="en-US" sz="2000" dirty="0"/>
              <a:t> 24 </a:t>
            </a:r>
            <a:r>
              <a:rPr lang="en-US" sz="2000" dirty="0" err="1"/>
              <a:t>milles</a:t>
            </a:r>
            <a:r>
              <a:rPr lang="en-US" sz="2000" dirty="0"/>
              <a:t> </a:t>
            </a:r>
            <a:r>
              <a:rPr lang="en-US" sz="2000" dirty="0" err="1"/>
              <a:t>marins</a:t>
            </a:r>
            <a:r>
              <a:rPr lang="en-US" sz="2000" dirty="0"/>
              <a:t> à </a:t>
            </a:r>
            <a:r>
              <a:rPr lang="en-US" sz="2000" dirty="0" err="1"/>
              <a:t>partir</a:t>
            </a:r>
            <a:r>
              <a:rPr lang="en-US" sz="2000" dirty="0"/>
              <a:t> des </a:t>
            </a:r>
            <a:r>
              <a:rPr lang="en-US" sz="2000" dirty="0" err="1"/>
              <a:t>mêmes</a:t>
            </a:r>
            <a:r>
              <a:rPr lang="en-US" sz="2000" dirty="0"/>
              <a:t> </a:t>
            </a:r>
            <a:r>
              <a:rPr lang="en-US" sz="2000" dirty="0" err="1"/>
              <a:t>lignes</a:t>
            </a:r>
            <a:r>
              <a:rPr lang="en-US" sz="2000" dirty="0"/>
              <a:t> de base que la </a:t>
            </a:r>
            <a:r>
              <a:rPr lang="en-US" sz="2000" dirty="0" err="1"/>
              <a:t>mer</a:t>
            </a:r>
            <a:r>
              <a:rPr lang="en-US" sz="2000" dirty="0"/>
              <a:t> </a:t>
            </a:r>
            <a:r>
              <a:rPr lang="en-US" sz="2000" dirty="0" err="1"/>
              <a:t>territoriale</a:t>
            </a:r>
            <a:endParaRPr lang="en-US" sz="2000" dirty="0"/>
          </a:p>
          <a:p>
            <a:r>
              <a:rPr lang="en-US" sz="2000" b="1" dirty="0">
                <a:highlight>
                  <a:srgbClr val="FFFF00"/>
                </a:highlight>
              </a:rPr>
              <a:t>Droits de </a:t>
            </a:r>
            <a:r>
              <a:rPr lang="en-US" sz="2000" b="1" dirty="0" err="1">
                <a:highlight>
                  <a:srgbClr val="FFFF00"/>
                </a:highlight>
              </a:rPr>
              <a:t>contrôle</a:t>
            </a:r>
            <a:r>
              <a:rPr lang="en-US" sz="2000" b="1" dirty="0">
                <a:highlight>
                  <a:srgbClr val="FFFF00"/>
                </a:highlight>
              </a:rPr>
              <a:t> </a:t>
            </a:r>
            <a:r>
              <a:rPr lang="en-US" sz="2000" b="1" dirty="0" err="1">
                <a:highlight>
                  <a:srgbClr val="FFFF00"/>
                </a:highlight>
              </a:rPr>
              <a:t>en</a:t>
            </a:r>
            <a:r>
              <a:rPr lang="en-US" sz="2000" b="1" dirty="0">
                <a:highlight>
                  <a:srgbClr val="FFFF00"/>
                </a:highlight>
              </a:rPr>
              <a:t> matière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/>
              <a:t>douanière</a:t>
            </a:r>
            <a:r>
              <a:rPr lang="en-US" sz="2000" dirty="0"/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/>
              <a:t>fiscale</a:t>
            </a:r>
            <a:r>
              <a:rPr lang="en-US" sz="2000" dirty="0"/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sanitaire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/>
              <a:t>migratoire</a:t>
            </a:r>
            <a:endParaRPr lang="en-US" sz="2000" dirty="0"/>
          </a:p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127" r="19127"/>
          <a:stretch/>
        </p:blipFill>
        <p:spPr>
          <a:xfrm>
            <a:off x="5823020" y="1514030"/>
            <a:ext cx="5352980" cy="4876530"/>
          </a:xfrm>
          <a:noFill/>
        </p:spPr>
      </p:pic>
    </p:spTree>
    <p:extLst>
      <p:ext uri="{BB962C8B-B14F-4D97-AF65-F5344CB8AC3E}">
        <p14:creationId xmlns:p14="http://schemas.microsoft.com/office/powerpoint/2010/main" val="4666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ZONE ÉCONOMIQUE EXCLUSIVE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(zee)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Jusqu’à</a:t>
            </a:r>
            <a:r>
              <a:rPr lang="en-US" sz="1800" dirty="0"/>
              <a:t> 200 </a:t>
            </a:r>
            <a:r>
              <a:rPr lang="en-US" sz="1800" dirty="0" err="1"/>
              <a:t>milles</a:t>
            </a:r>
            <a:r>
              <a:rPr lang="en-US" sz="1800" dirty="0"/>
              <a:t> </a:t>
            </a:r>
            <a:r>
              <a:rPr lang="en-US" sz="1800" dirty="0" err="1"/>
              <a:t>marins</a:t>
            </a:r>
            <a:r>
              <a:rPr lang="en-US" sz="1800" dirty="0"/>
              <a:t> à </a:t>
            </a:r>
            <a:r>
              <a:rPr lang="en-US" sz="1800" dirty="0" err="1"/>
              <a:t>partir</a:t>
            </a:r>
            <a:r>
              <a:rPr lang="en-US" sz="1800" dirty="0"/>
              <a:t> des </a:t>
            </a:r>
            <a:r>
              <a:rPr lang="en-US" sz="1800" dirty="0" err="1"/>
              <a:t>lignes</a:t>
            </a:r>
            <a:r>
              <a:rPr lang="en-US" sz="1800" dirty="0"/>
              <a:t> de base (art. 55)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Droits souverains aux fins </a:t>
            </a:r>
            <a:r>
              <a:rPr lang="en-US" sz="1800" dirty="0" err="1"/>
              <a:t>d’exploration</a:t>
            </a:r>
            <a:r>
              <a:rPr lang="en-US" sz="1800" dirty="0"/>
              <a:t> et </a:t>
            </a:r>
            <a:r>
              <a:rPr lang="en-US" sz="1800" dirty="0" err="1"/>
              <a:t>d’exploitation</a:t>
            </a:r>
            <a:r>
              <a:rPr lang="en-US" sz="1800" dirty="0"/>
              <a:t>, conservation et gestion des </a:t>
            </a:r>
            <a:r>
              <a:rPr lang="en-US" sz="1800" dirty="0" err="1"/>
              <a:t>ressources</a:t>
            </a:r>
            <a:r>
              <a:rPr lang="en-US" sz="1800" dirty="0"/>
              <a:t> </a:t>
            </a:r>
            <a:r>
              <a:rPr lang="en-US" sz="1800" dirty="0" err="1"/>
              <a:t>naturelles</a:t>
            </a:r>
            <a:r>
              <a:rPr lang="en-US" sz="1800" dirty="0"/>
              <a:t> des eaux, fonds et sous-sol </a:t>
            </a:r>
            <a:r>
              <a:rPr lang="en-US" sz="1800" dirty="0" err="1"/>
              <a:t>marins</a:t>
            </a:r>
            <a:r>
              <a:rPr lang="en-US" sz="1800" dirty="0"/>
              <a:t>, installation </a:t>
            </a:r>
            <a:r>
              <a:rPr lang="en-US" sz="1800" dirty="0" err="1"/>
              <a:t>d’îles</a:t>
            </a:r>
            <a:r>
              <a:rPr lang="en-US" sz="1800" dirty="0"/>
              <a:t> </a:t>
            </a:r>
            <a:r>
              <a:rPr lang="en-US" sz="1800" dirty="0" err="1"/>
              <a:t>artificielles</a:t>
            </a:r>
            <a:r>
              <a:rPr lang="en-US" sz="1800" dirty="0"/>
              <a:t>, Recherche </a:t>
            </a:r>
            <a:r>
              <a:rPr lang="en-US" sz="1800" dirty="0" err="1"/>
              <a:t>scientifique</a:t>
            </a:r>
            <a:r>
              <a:rPr lang="en-US" sz="1800" dirty="0"/>
              <a:t> marine, Protection et preservation du milieu </a:t>
            </a:r>
            <a:r>
              <a:rPr lang="en-US" sz="1800" dirty="0" err="1"/>
              <a:t>marin</a:t>
            </a:r>
            <a:r>
              <a:rPr lang="en-US" sz="1800" dirty="0"/>
              <a:t>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Droits des </a:t>
            </a:r>
            <a:r>
              <a:rPr lang="en-US" sz="1800" dirty="0" err="1"/>
              <a:t>autres</a:t>
            </a:r>
            <a:r>
              <a:rPr lang="en-US" sz="1800" dirty="0"/>
              <a:t> États: navigation et </a:t>
            </a:r>
            <a:r>
              <a:rPr lang="en-US" sz="1800" dirty="0" err="1"/>
              <a:t>survol</a:t>
            </a:r>
            <a:r>
              <a:rPr lang="en-US" sz="1800" dirty="0"/>
              <a:t>, pose de </a:t>
            </a:r>
            <a:r>
              <a:rPr lang="en-US" sz="1800" dirty="0" err="1"/>
              <a:t>câbles</a:t>
            </a:r>
            <a:r>
              <a:rPr lang="en-US" sz="1800" dirty="0"/>
              <a:t> et pipelines et </a:t>
            </a:r>
            <a:r>
              <a:rPr lang="en-US" sz="1800" dirty="0" err="1"/>
              <a:t>autres</a:t>
            </a:r>
            <a:r>
              <a:rPr lang="en-US" sz="1800" dirty="0"/>
              <a:t> fins </a:t>
            </a:r>
            <a:r>
              <a:rPr lang="en-US" sz="1800" dirty="0" err="1"/>
              <a:t>licites</a:t>
            </a:r>
            <a:r>
              <a:rPr lang="en-US" sz="1800" dirty="0"/>
              <a:t> (art. 58)</a:t>
            </a:r>
          </a:p>
        </p:txBody>
      </p:sp>
      <p:pic>
        <p:nvPicPr>
          <p:cNvPr id="7" name="Content Placeholder 6" descr="A group of windmills in the ocean&#10;&#10;Description automatically generated">
            <a:extLst>
              <a:ext uri="{FF2B5EF4-FFF2-40B4-BE49-F238E27FC236}">
                <a16:creationId xmlns:a16="http://schemas.microsoft.com/office/drawing/2014/main" id="{AF266A01-49A4-9952-04AC-AA7DB78456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76045" y="1380219"/>
            <a:ext cx="3454400" cy="2302933"/>
          </a:xfrm>
        </p:spPr>
      </p:pic>
      <p:pic>
        <p:nvPicPr>
          <p:cNvPr id="10" name="Picture 9" descr="A large oil rig in the water&#10;&#10;Description automatically generated">
            <a:extLst>
              <a:ext uri="{FF2B5EF4-FFF2-40B4-BE49-F238E27FC236}">
                <a16:creationId xmlns:a16="http://schemas.microsoft.com/office/drawing/2014/main" id="{B1E7EB8C-4428-4552-8E71-1E3326C5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020" y="1622519"/>
            <a:ext cx="3454398" cy="2442368"/>
          </a:xfrm>
          <a:prstGeom prst="rect">
            <a:avLst/>
          </a:prstGeom>
        </p:spPr>
      </p:pic>
      <p:pic>
        <p:nvPicPr>
          <p:cNvPr id="14" name="Picture 13" descr="An aerial view of a city&#10;&#10;Description automatically generated">
            <a:extLst>
              <a:ext uri="{FF2B5EF4-FFF2-40B4-BE49-F238E27FC236}">
                <a16:creationId xmlns:a16="http://schemas.microsoft.com/office/drawing/2014/main" id="{26084FE8-C93A-201D-468E-636F80D73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516" y="4093913"/>
            <a:ext cx="3985544" cy="2283136"/>
          </a:xfrm>
          <a:prstGeom prst="rect">
            <a:avLst/>
          </a:prstGeom>
        </p:spPr>
      </p:pic>
      <p:pic>
        <p:nvPicPr>
          <p:cNvPr id="18" name="Picture 17" descr="A white ship in the ocean&#10;&#10;Description automatically generated">
            <a:extLst>
              <a:ext uri="{FF2B5EF4-FFF2-40B4-BE49-F238E27FC236}">
                <a16:creationId xmlns:a16="http://schemas.microsoft.com/office/drawing/2014/main" id="{2775BBA6-C80A-2ACF-7B49-23DB7FC5E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100" y="3683152"/>
            <a:ext cx="3239500" cy="21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1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7645" r="27646" b="-2"/>
          <a:stretch/>
        </p:blipFill>
        <p:spPr>
          <a:xfrm>
            <a:off x="753142" y="68179"/>
            <a:ext cx="5342858" cy="6722208"/>
          </a:xfr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/>
              <a:t>PLATEAU CONTINENTAL</a:t>
            </a:r>
            <a:endParaRPr lang="en-US" i="1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>
            <a:normAutofit/>
          </a:bodyPr>
          <a:lstStyle/>
          <a:p>
            <a:r>
              <a:rPr lang="en-US" dirty="0"/>
              <a:t>Fonds et sous-sol du </a:t>
            </a:r>
            <a:r>
              <a:rPr lang="en-US" dirty="0" err="1"/>
              <a:t>prolongement</a:t>
            </a:r>
            <a:r>
              <a:rPr lang="en-US" dirty="0"/>
              <a:t> naturel du </a:t>
            </a:r>
            <a:r>
              <a:rPr lang="en-US" dirty="0" err="1"/>
              <a:t>territoire</a:t>
            </a:r>
            <a:r>
              <a:rPr lang="en-US" dirty="0"/>
              <a:t> </a:t>
            </a:r>
            <a:r>
              <a:rPr lang="en-US" dirty="0" err="1"/>
              <a:t>terrestre</a:t>
            </a:r>
            <a:r>
              <a:rPr lang="en-US" dirty="0"/>
              <a:t>,  </a:t>
            </a:r>
            <a:r>
              <a:rPr lang="en-US" dirty="0" err="1"/>
              <a:t>jusqu’au</a:t>
            </a:r>
            <a:r>
              <a:rPr lang="en-US" dirty="0"/>
              <a:t> plus grand entre: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 err="1"/>
              <a:t>Rebord</a:t>
            </a:r>
            <a:r>
              <a:rPr lang="en-US" sz="1600" dirty="0"/>
              <a:t> externe de la marge </a:t>
            </a:r>
            <a:r>
              <a:rPr lang="en-US" sz="1600" dirty="0" err="1"/>
              <a:t>continentale</a:t>
            </a:r>
            <a:endParaRPr lang="en-US" sz="16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 err="1"/>
              <a:t>ou</a:t>
            </a:r>
            <a:r>
              <a:rPr lang="en-US" sz="1600" dirty="0"/>
              <a:t> 200 </a:t>
            </a:r>
            <a:r>
              <a:rPr lang="en-US" sz="1600" dirty="0" err="1"/>
              <a:t>milles</a:t>
            </a:r>
            <a:r>
              <a:rPr lang="en-US" sz="1600" dirty="0"/>
              <a:t> </a:t>
            </a:r>
            <a:r>
              <a:rPr lang="en-US" sz="1600" dirty="0" err="1"/>
              <a:t>marins</a:t>
            </a:r>
            <a:r>
              <a:rPr lang="en-US" sz="1600" dirty="0"/>
              <a:t> </a:t>
            </a:r>
          </a:p>
          <a:p>
            <a:r>
              <a:rPr lang="en-US" dirty="0" err="1"/>
              <a:t>Possibilité</a:t>
            </a:r>
            <a:r>
              <a:rPr lang="en-US" dirty="0"/>
              <a:t> de </a:t>
            </a:r>
            <a:r>
              <a:rPr lang="en-US" dirty="0" err="1"/>
              <a:t>revendiquer</a:t>
            </a:r>
            <a:r>
              <a:rPr lang="en-US" dirty="0"/>
              <a:t> un plateau continental </a:t>
            </a:r>
            <a:r>
              <a:rPr lang="en-US" dirty="0" err="1"/>
              <a:t>étendu</a:t>
            </a:r>
            <a:r>
              <a:rPr lang="en-US" dirty="0"/>
              <a:t>, au </a:t>
            </a:r>
            <a:r>
              <a:rPr lang="en-US" dirty="0" err="1"/>
              <a:t>delà</a:t>
            </a:r>
            <a:r>
              <a:rPr lang="en-US" dirty="0"/>
              <a:t> des 200 </a:t>
            </a:r>
            <a:r>
              <a:rPr lang="en-US" dirty="0" err="1"/>
              <a:t>milles</a:t>
            </a:r>
            <a:r>
              <a:rPr lang="en-US" dirty="0"/>
              <a:t> </a:t>
            </a:r>
            <a:r>
              <a:rPr lang="en-US" dirty="0" err="1"/>
              <a:t>marins</a:t>
            </a:r>
            <a:r>
              <a:rPr lang="en-US" dirty="0"/>
              <a:t> </a:t>
            </a:r>
          </a:p>
          <a:p>
            <a:r>
              <a:rPr lang="en-US" dirty="0"/>
              <a:t>Droits souverains </a:t>
            </a:r>
            <a:r>
              <a:rPr lang="en-US" dirty="0" err="1"/>
              <a:t>exclusifs</a:t>
            </a:r>
            <a:r>
              <a:rPr lang="en-US" dirty="0"/>
              <a:t> aux fins </a:t>
            </a:r>
            <a:r>
              <a:rPr lang="en-US" dirty="0" err="1"/>
              <a:t>d’exploration</a:t>
            </a:r>
            <a:r>
              <a:rPr lang="en-US" dirty="0"/>
              <a:t> et </a:t>
            </a:r>
            <a:r>
              <a:rPr lang="en-US" dirty="0" err="1"/>
              <a:t>d’exploitation</a:t>
            </a:r>
            <a:r>
              <a:rPr lang="en-US" dirty="0"/>
              <a:t> des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naturelles</a:t>
            </a:r>
            <a:r>
              <a:rPr lang="en-US" dirty="0"/>
              <a:t> 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8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sz="2800"/>
              <a:t>TALUS CONTINENTAL, marge </a:t>
            </a:r>
            <a:r>
              <a:rPr lang="en-US" sz="2800" err="1"/>
              <a:t>continentale</a:t>
            </a:r>
            <a:r>
              <a:rPr lang="en-US" sz="2800"/>
              <a:t>, </a:t>
            </a:r>
            <a:r>
              <a:rPr lang="en-US" sz="2800" err="1"/>
              <a:t>plaines</a:t>
            </a:r>
            <a:r>
              <a:rPr lang="en-US" sz="2800"/>
              <a:t> </a:t>
            </a:r>
            <a:r>
              <a:rPr lang="en-US" sz="2800" err="1"/>
              <a:t>abyssales</a:t>
            </a:r>
            <a:r>
              <a:rPr lang="en-US" sz="2800"/>
              <a:t> </a:t>
            </a:r>
            <a:endParaRPr lang="en-US" sz="2800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r>
              <a:rPr lang="en-US" sz="2000" dirty="0"/>
              <a:t>Structures relatives à la </a:t>
            </a:r>
            <a:r>
              <a:rPr lang="en-US" sz="2000" dirty="0" err="1"/>
              <a:t>géographie</a:t>
            </a:r>
            <a:r>
              <a:rPr lang="en-US" sz="2000" dirty="0"/>
              <a:t> sous-marine: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Marge </a:t>
            </a:r>
            <a:r>
              <a:rPr lang="en-US" sz="2000" dirty="0" err="1"/>
              <a:t>continentale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Talus continental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Glacis continental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Plaines </a:t>
            </a:r>
            <a:r>
              <a:rPr lang="en-US" sz="2000" dirty="0" err="1"/>
              <a:t>abyssales</a:t>
            </a:r>
            <a:r>
              <a:rPr lang="en-US" sz="2000" dirty="0"/>
              <a:t> </a:t>
            </a:r>
            <a:r>
              <a:rPr lang="en-US" sz="2000" dirty="0" err="1"/>
              <a:t>etc</a:t>
            </a:r>
            <a:r>
              <a:rPr lang="en-US" sz="2000" dirty="0"/>
              <a:t>,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960" r="11712" b="-1"/>
          <a:stretch/>
        </p:blipFill>
        <p:spPr>
          <a:xfrm>
            <a:off x="5619820" y="1530729"/>
            <a:ext cx="5231060" cy="4765462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2E25F-782D-B288-ACC9-50C30C0C75DD}"/>
              </a:ext>
            </a:extLst>
          </p:cNvPr>
          <p:cNvSpPr txBox="1"/>
          <p:nvPr/>
        </p:nvSpPr>
        <p:spPr>
          <a:xfrm>
            <a:off x="9272680" y="5987017"/>
            <a:ext cx="266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https://iilss.net/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4844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/>
              <a:t>La haute-</a:t>
            </a:r>
            <a:r>
              <a:rPr lang="en-US" err="1"/>
              <a:t>mer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Autofit/>
          </a:bodyPr>
          <a:lstStyle/>
          <a:p>
            <a:r>
              <a:rPr lang="en-US" sz="2000" dirty="0"/>
              <a:t>Au </a:t>
            </a:r>
            <a:r>
              <a:rPr lang="en-US" sz="2000" dirty="0" err="1"/>
              <a:t>delà</a:t>
            </a:r>
            <a:r>
              <a:rPr lang="en-US" sz="2000" dirty="0"/>
              <a:t> de la ZEE, Mer </a:t>
            </a:r>
            <a:r>
              <a:rPr lang="en-US" sz="2000" dirty="0" err="1"/>
              <a:t>territoriale</a:t>
            </a:r>
            <a:r>
              <a:rPr lang="en-US" sz="2000" dirty="0"/>
              <a:t>, eaux </a:t>
            </a:r>
            <a:r>
              <a:rPr lang="en-US" sz="2000" dirty="0" err="1"/>
              <a:t>intérieures</a:t>
            </a:r>
            <a:r>
              <a:rPr lang="en-US" sz="2000" dirty="0"/>
              <a:t> d’un État </a:t>
            </a:r>
            <a:r>
              <a:rPr lang="en-US" sz="2000" dirty="0" err="1"/>
              <a:t>côtier</a:t>
            </a:r>
            <a:r>
              <a:rPr lang="en-US" sz="2000" dirty="0"/>
              <a:t>, </a:t>
            </a:r>
            <a:r>
              <a:rPr lang="en-US" sz="2000" dirty="0" err="1"/>
              <a:t>ou</a:t>
            </a:r>
            <a:r>
              <a:rPr lang="en-US" sz="2000" dirty="0"/>
              <a:t> d’un État </a:t>
            </a:r>
            <a:r>
              <a:rPr lang="en-US" sz="2000" dirty="0" err="1"/>
              <a:t>archipel</a:t>
            </a:r>
            <a:r>
              <a:rPr lang="en-US" sz="2000" dirty="0"/>
              <a:t>. Ouverte à </a:t>
            </a:r>
            <a:r>
              <a:rPr lang="en-US" sz="2000" dirty="0" err="1"/>
              <a:t>tous</a:t>
            </a:r>
            <a:r>
              <a:rPr lang="en-US" sz="2000" dirty="0"/>
              <a:t> les États, </a:t>
            </a:r>
            <a:r>
              <a:rPr lang="en-US" sz="2000" dirty="0" err="1"/>
              <a:t>côtiers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non (art 86)</a:t>
            </a:r>
          </a:p>
          <a:p>
            <a:r>
              <a:rPr lang="en-US" sz="2000" dirty="0"/>
              <a:t>Liberté de Navigation, </a:t>
            </a:r>
            <a:r>
              <a:rPr lang="en-US" sz="2000" dirty="0" err="1"/>
              <a:t>survol</a:t>
            </a:r>
            <a:r>
              <a:rPr lang="en-US" sz="2000" dirty="0"/>
              <a:t>, pose de </a:t>
            </a:r>
            <a:r>
              <a:rPr lang="en-US" sz="2000" dirty="0" err="1"/>
              <a:t>câbles</a:t>
            </a:r>
            <a:r>
              <a:rPr lang="en-US" sz="2000" dirty="0"/>
              <a:t>, </a:t>
            </a:r>
            <a:r>
              <a:rPr lang="en-US" sz="2000" dirty="0" err="1"/>
              <a:t>îles</a:t>
            </a:r>
            <a:r>
              <a:rPr lang="en-US" sz="2000" dirty="0"/>
              <a:t> </a:t>
            </a:r>
            <a:r>
              <a:rPr lang="en-US" sz="2000" dirty="0" err="1"/>
              <a:t>artificielles</a:t>
            </a:r>
            <a:r>
              <a:rPr lang="en-US" sz="2000" dirty="0"/>
              <a:t>, </a:t>
            </a:r>
            <a:r>
              <a:rPr lang="en-US" sz="2000" dirty="0" err="1"/>
              <a:t>pêche</a:t>
            </a:r>
            <a:r>
              <a:rPr lang="en-US" sz="2000" dirty="0"/>
              <a:t>, recherche </a:t>
            </a:r>
            <a:r>
              <a:rPr lang="en-US" sz="2000" dirty="0" err="1"/>
              <a:t>scientifique</a:t>
            </a:r>
            <a:r>
              <a:rPr lang="en-US" sz="2000" dirty="0"/>
              <a:t> entre </a:t>
            </a:r>
            <a:r>
              <a:rPr lang="en-US" sz="2000" dirty="0" err="1"/>
              <a:t>autres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Affectée</a:t>
            </a:r>
            <a:r>
              <a:rPr lang="en-US" sz="2000" dirty="0"/>
              <a:t> à des fins </a:t>
            </a:r>
            <a:r>
              <a:rPr lang="en-US" sz="2000" dirty="0" err="1"/>
              <a:t>pacifiques</a:t>
            </a:r>
            <a:endParaRPr lang="en-US" sz="2000" dirty="0"/>
          </a:p>
          <a:p>
            <a:r>
              <a:rPr lang="en-US" sz="2000" dirty="0"/>
              <a:t>Ne </a:t>
            </a:r>
            <a:r>
              <a:rPr lang="en-US" sz="2000" dirty="0" err="1"/>
              <a:t>peut</a:t>
            </a:r>
            <a:r>
              <a:rPr lang="en-US" sz="2000" dirty="0"/>
              <a:t>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  <a:r>
              <a:rPr lang="en-US" sz="2000" dirty="0" err="1"/>
              <a:t>soumise</a:t>
            </a:r>
            <a:r>
              <a:rPr lang="en-US" sz="2000" dirty="0"/>
              <a:t> à la </a:t>
            </a:r>
            <a:r>
              <a:rPr lang="en-US" sz="2000" dirty="0" err="1"/>
              <a:t>souveraineté</a:t>
            </a:r>
            <a:r>
              <a:rPr lang="en-US" sz="2000" dirty="0"/>
              <a:t> </a:t>
            </a:r>
            <a:r>
              <a:rPr lang="en-US" sz="2000" dirty="0" err="1"/>
              <a:t>d’aucun</a:t>
            </a:r>
            <a:r>
              <a:rPr lang="en-US" sz="2000" dirty="0"/>
              <a:t> État</a:t>
            </a:r>
          </a:p>
          <a:p>
            <a:r>
              <a:rPr lang="en-US" sz="2000" dirty="0" err="1"/>
              <a:t>Nationalité</a:t>
            </a:r>
            <a:r>
              <a:rPr lang="en-US" sz="2000" dirty="0"/>
              <a:t> des </a:t>
            </a:r>
            <a:r>
              <a:rPr lang="en-US" sz="2000" dirty="0" err="1"/>
              <a:t>navires</a:t>
            </a:r>
            <a:r>
              <a:rPr lang="en-US" sz="2000" dirty="0"/>
              <a:t> (art. 91)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33" r="2433"/>
          <a:stretch/>
        </p:blipFill>
        <p:spPr>
          <a:xfrm>
            <a:off x="6096000" y="1424284"/>
            <a:ext cx="5413940" cy="493206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78060-46CF-1A3A-79C4-7A9513BC9653}"/>
              </a:ext>
            </a:extLst>
          </p:cNvPr>
          <p:cNvSpPr txBox="1"/>
          <p:nvPr/>
        </p:nvSpPr>
        <p:spPr>
          <a:xfrm>
            <a:off x="9794240" y="6011887"/>
            <a:ext cx="1715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https://rootsofprogress.org/</a:t>
            </a:r>
          </a:p>
        </p:txBody>
      </p:sp>
    </p:spTree>
    <p:extLst>
      <p:ext uri="{BB962C8B-B14F-4D97-AF65-F5344CB8AC3E}">
        <p14:creationId xmlns:p14="http://schemas.microsoft.com/office/powerpoint/2010/main" val="360523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/>
              <a:t>LA ZONE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Fonds et sous-sol </a:t>
            </a:r>
            <a:r>
              <a:rPr lang="en-US" sz="1800" dirty="0" err="1"/>
              <a:t>marins</a:t>
            </a:r>
            <a:r>
              <a:rPr lang="en-US" sz="1800" dirty="0"/>
              <a:t>, au </a:t>
            </a:r>
            <a:r>
              <a:rPr lang="en-US" sz="1800" dirty="0" err="1"/>
              <a:t>delà</a:t>
            </a:r>
            <a:r>
              <a:rPr lang="en-US" sz="1800" dirty="0"/>
              <a:t> de la jurisdiction (Plateau continental) des États </a:t>
            </a:r>
          </a:p>
          <a:p>
            <a:pPr marL="0" indent="0" algn="ctr">
              <a:buNone/>
            </a:pPr>
            <a:r>
              <a:rPr lang="en-US" sz="1800" b="1" dirty="0">
                <a:highlight>
                  <a:srgbClr val="FFFF00"/>
                </a:highlight>
              </a:rPr>
              <a:t>PATRIMOINE COMMUN DE L’HUMANITÉ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Ne </a:t>
            </a:r>
            <a:r>
              <a:rPr lang="en-US" sz="1800" dirty="0" err="1"/>
              <a:t>peut</a:t>
            </a:r>
            <a:r>
              <a:rPr lang="en-US" sz="1800" dirty="0"/>
              <a:t> </a:t>
            </a:r>
            <a:r>
              <a:rPr lang="en-US" sz="1800" dirty="0" err="1"/>
              <a:t>être</a:t>
            </a:r>
            <a:r>
              <a:rPr lang="en-US" sz="1800" dirty="0"/>
              <a:t> </a:t>
            </a:r>
            <a:r>
              <a:rPr lang="en-US" sz="1800" dirty="0" err="1"/>
              <a:t>soumis</a:t>
            </a:r>
            <a:r>
              <a:rPr lang="en-US" sz="1800" dirty="0"/>
              <a:t> à la </a:t>
            </a:r>
            <a:r>
              <a:rPr lang="en-US" sz="1800" dirty="0" err="1"/>
              <a:t>souverainté</a:t>
            </a:r>
            <a:r>
              <a:rPr lang="en-US" sz="1800" dirty="0"/>
              <a:t> </a:t>
            </a:r>
            <a:r>
              <a:rPr lang="en-US" sz="1800" dirty="0" err="1"/>
              <a:t>d’aucun</a:t>
            </a:r>
            <a:r>
              <a:rPr lang="en-US" sz="1800" dirty="0"/>
              <a:t> État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Utilisation</a:t>
            </a:r>
            <a:r>
              <a:rPr lang="en-US" sz="1800" dirty="0"/>
              <a:t> </a:t>
            </a:r>
            <a:r>
              <a:rPr lang="en-US" sz="1800" dirty="0" err="1"/>
              <a:t>seulement</a:t>
            </a:r>
            <a:r>
              <a:rPr lang="en-US" sz="1800" dirty="0"/>
              <a:t> à des fins </a:t>
            </a:r>
            <a:r>
              <a:rPr lang="en-US" sz="1800" dirty="0" err="1"/>
              <a:t>pacifiques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Gérée</a:t>
            </a:r>
            <a:r>
              <a:rPr lang="en-US" sz="1800" dirty="0"/>
              <a:t> par </a:t>
            </a:r>
            <a:r>
              <a:rPr lang="en-US" sz="1800" b="1" dirty="0" err="1"/>
              <a:t>l’Autorité</a:t>
            </a:r>
            <a:r>
              <a:rPr lang="en-US" sz="1800" b="1" dirty="0"/>
              <a:t> </a:t>
            </a:r>
            <a:r>
              <a:rPr lang="en-US" sz="1800" b="1" dirty="0" err="1"/>
              <a:t>Internationale</a:t>
            </a:r>
            <a:r>
              <a:rPr lang="en-US" sz="1800" b="1" dirty="0"/>
              <a:t> des Fonds </a:t>
            </a:r>
            <a:r>
              <a:rPr lang="en-US" sz="1800" b="1" dirty="0" err="1"/>
              <a:t>marins</a:t>
            </a:r>
            <a:r>
              <a:rPr lang="en-US" sz="1800" dirty="0"/>
              <a:t>, </a:t>
            </a:r>
            <a:r>
              <a:rPr lang="en-US" sz="1800" dirty="0" err="1"/>
              <a:t>basée</a:t>
            </a:r>
            <a:r>
              <a:rPr lang="en-US" sz="1800" dirty="0"/>
              <a:t> à Kingston (</a:t>
            </a:r>
            <a:r>
              <a:rPr lang="en-US" sz="1800" dirty="0" err="1"/>
              <a:t>Jamaïque</a:t>
            </a:r>
            <a:r>
              <a:rPr lang="en-US" sz="18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L’Autorité</a:t>
            </a:r>
            <a:r>
              <a:rPr lang="en-US" sz="1800" dirty="0"/>
              <a:t> assure le partage </a:t>
            </a:r>
            <a:r>
              <a:rPr lang="en-US" sz="1800" dirty="0" err="1"/>
              <a:t>équitable</a:t>
            </a:r>
            <a:r>
              <a:rPr lang="en-US" sz="1800" dirty="0"/>
              <a:t>, non </a:t>
            </a:r>
            <a:r>
              <a:rPr lang="en-US" sz="1800" dirty="0" err="1"/>
              <a:t>discriminatoire</a:t>
            </a:r>
            <a:r>
              <a:rPr lang="en-US" sz="1800" dirty="0"/>
              <a:t> des </a:t>
            </a:r>
            <a:r>
              <a:rPr lang="en-US" sz="1800" dirty="0" err="1"/>
              <a:t>avantages</a:t>
            </a:r>
            <a:r>
              <a:rPr lang="en-US" sz="1800" dirty="0"/>
              <a:t> </a:t>
            </a:r>
            <a:r>
              <a:rPr lang="en-US" sz="1800" dirty="0" err="1"/>
              <a:t>économiques</a:t>
            </a:r>
            <a:r>
              <a:rPr lang="en-US" sz="1800" dirty="0"/>
              <a:t> et financiers </a:t>
            </a:r>
          </a:p>
        </p:txBody>
      </p:sp>
      <p:pic>
        <p:nvPicPr>
          <p:cNvPr id="14" name="Picture 13" descr="Sunlight shining through rocks&#10;&#10;Description automatically generated">
            <a:extLst>
              <a:ext uri="{FF2B5EF4-FFF2-40B4-BE49-F238E27FC236}">
                <a16:creationId xmlns:a16="http://schemas.microsoft.com/office/drawing/2014/main" id="{90D11565-E640-4F48-7BE5-15814B87C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020" y="2461760"/>
            <a:ext cx="6175940" cy="3858492"/>
          </a:xfrm>
          <a:prstGeom prst="rect">
            <a:avLst/>
          </a:prstGeom>
        </p:spPr>
      </p:pic>
      <p:pic>
        <p:nvPicPr>
          <p:cNvPr id="22" name="Picture 21" descr="A logo of a company&#10;&#10;Description automatically generated">
            <a:extLst>
              <a:ext uri="{FF2B5EF4-FFF2-40B4-BE49-F238E27FC236}">
                <a16:creationId xmlns:a16="http://schemas.microsoft.com/office/drawing/2014/main" id="{4BC61785-CD80-7D96-7482-B4E67D425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97" y="1701867"/>
            <a:ext cx="21431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blackGray"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CONTENU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LA NOTION DE DÉLIMITATION MARITIME</a:t>
            </a:r>
          </a:p>
          <a:p>
            <a:pPr lvl="1"/>
            <a:r>
              <a:rPr lang="en-US" dirty="0"/>
              <a:t>LE </a:t>
            </a:r>
            <a:r>
              <a:rPr lang="en-US" i="1" dirty="0"/>
              <a:t>MARE LIBERUM </a:t>
            </a:r>
            <a:r>
              <a:rPr lang="en-US" dirty="0"/>
              <a:t>DE HUGO GROTIUS</a:t>
            </a:r>
          </a:p>
          <a:p>
            <a:pPr lvl="1"/>
            <a:r>
              <a:rPr lang="en-US" dirty="0"/>
              <a:t>LE TOURNANT DES ANNÉES 50</a:t>
            </a:r>
          </a:p>
          <a:p>
            <a:r>
              <a:rPr lang="en-US" b="1" dirty="0"/>
              <a:t>L’ONU ET LA DÉLIMITATION MARITIME</a:t>
            </a:r>
          </a:p>
          <a:p>
            <a:pPr lvl="1"/>
            <a:r>
              <a:rPr lang="en-US" dirty="0"/>
              <a:t>1967: LE DISCOURS HISTORIQUE DU DR. ARVID PARDO</a:t>
            </a:r>
          </a:p>
          <a:p>
            <a:pPr lvl="1"/>
            <a:r>
              <a:rPr lang="en-US" dirty="0"/>
              <a:t>UNLCOS I, II</a:t>
            </a:r>
          </a:p>
          <a:p>
            <a:pPr lvl="1"/>
            <a:r>
              <a:rPr lang="en-US" dirty="0"/>
              <a:t>UNCLOS III (CONVENTION DE MONTEGO BAY)</a:t>
            </a:r>
          </a:p>
          <a:p>
            <a:r>
              <a:rPr lang="en-US" b="1" dirty="0"/>
              <a:t>NOTIONS CLÉ DE LA DÉLIMITATION MARITIME</a:t>
            </a:r>
          </a:p>
          <a:p>
            <a:pPr lvl="1"/>
            <a:r>
              <a:rPr lang="en-US" dirty="0"/>
              <a:t>LIGNES DE BASE ET EAUX INTÉRIEURES</a:t>
            </a:r>
          </a:p>
          <a:p>
            <a:pPr lvl="1"/>
            <a:r>
              <a:rPr lang="en-US" dirty="0"/>
              <a:t>MER TERRITORIALE</a:t>
            </a:r>
          </a:p>
          <a:p>
            <a:pPr lvl="1"/>
            <a:r>
              <a:rPr lang="en-US" dirty="0"/>
              <a:t>ZONE CONTIGUË</a:t>
            </a:r>
          </a:p>
          <a:p>
            <a:pPr lvl="1"/>
            <a:r>
              <a:rPr lang="en-US" dirty="0"/>
              <a:t>ZEE</a:t>
            </a:r>
          </a:p>
          <a:p>
            <a:pPr lvl="1"/>
            <a:r>
              <a:rPr lang="en-US" dirty="0"/>
              <a:t>PLATEAU, TALUS, MARGE CONTINENTALES, ET PLAINES ABYSSALES</a:t>
            </a:r>
          </a:p>
          <a:p>
            <a:pPr lvl="1"/>
            <a:r>
              <a:rPr lang="en-US" dirty="0"/>
              <a:t>LA ZONE: L’HÉRITAGE DE L’HUMANITÉ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A70E1B-16FA-107D-DD94-A12BE302CD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400" b="1" dirty="0"/>
              <a:t>HISTORIQUE DES REVENDICATIONS MARITIMES D’HAÏTI</a:t>
            </a:r>
          </a:p>
          <a:p>
            <a:pPr lvl="1"/>
            <a:r>
              <a:rPr lang="en-US" dirty="0"/>
              <a:t>HIPPOLYTE ET LES 6 MILLES MARINS</a:t>
            </a:r>
          </a:p>
          <a:p>
            <a:pPr lvl="1"/>
            <a:r>
              <a:rPr lang="en-US" dirty="0"/>
              <a:t>HAÏTI ET LES CONFÉRENCES UNCLOS I ET II</a:t>
            </a:r>
          </a:p>
          <a:p>
            <a:pPr lvl="1"/>
            <a:r>
              <a:rPr lang="en-US" dirty="0"/>
              <a:t>DÉCRETS DE DUVALIER</a:t>
            </a:r>
          </a:p>
          <a:p>
            <a:pPr lvl="2"/>
            <a:r>
              <a:rPr lang="en-US" sz="1400" dirty="0"/>
              <a:t>DÉCRET DU 6 AVRIL 1972</a:t>
            </a:r>
          </a:p>
          <a:p>
            <a:pPr lvl="2"/>
            <a:r>
              <a:rPr lang="en-US" sz="1400" dirty="0"/>
              <a:t>DÉCRET DU 8 AVRIL 1977</a:t>
            </a:r>
          </a:p>
          <a:p>
            <a:pPr lvl="1"/>
            <a:r>
              <a:rPr lang="en-US" dirty="0"/>
              <a:t>L’ACCORD HAÏTI-CUBA</a:t>
            </a:r>
          </a:p>
          <a:p>
            <a:pPr lvl="1"/>
            <a:r>
              <a:rPr lang="en-US" dirty="0"/>
              <a:t>LE TRAITÉ LIÉVANO-BRUTUS</a:t>
            </a:r>
          </a:p>
          <a:p>
            <a:pPr lvl="1"/>
            <a:r>
              <a:rPr lang="en-US" dirty="0"/>
              <a:t>LES CONTESTATIONS AMÉRICAINES</a:t>
            </a:r>
          </a:p>
          <a:p>
            <a:pPr lvl="1"/>
            <a:r>
              <a:rPr lang="en-US" dirty="0"/>
              <a:t>ADOPTION DE UNCLOS III</a:t>
            </a:r>
          </a:p>
          <a:p>
            <a:r>
              <a:rPr lang="en-US" sz="1400" b="1" dirty="0"/>
              <a:t>ÉTAT DES LIEUX DE LA DÉLIMITATION MARITIME</a:t>
            </a:r>
          </a:p>
          <a:p>
            <a:pPr lvl="1"/>
            <a:r>
              <a:rPr lang="en-US" dirty="0"/>
              <a:t>DES NÉGOCIATIONS EN ATTENTE</a:t>
            </a:r>
          </a:p>
          <a:p>
            <a:pPr lvl="1"/>
            <a:r>
              <a:rPr lang="en-US" dirty="0"/>
              <a:t>L’ENJEU DE LA NAVASE</a:t>
            </a:r>
          </a:p>
          <a:p>
            <a:pPr lvl="1"/>
            <a:r>
              <a:rPr lang="en-US" dirty="0"/>
              <a:t>L’AJUSTEMENT DU CADRE LÉGAL ET INSTITUTIONNEL</a:t>
            </a:r>
          </a:p>
          <a:p>
            <a:pPr marL="0" indent="0">
              <a:buNone/>
            </a:pPr>
            <a:endParaRPr lang="en-US" sz="1400" b="1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9589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462372B-B805-BC04-EAB7-ED2C8D8B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diagram of a crack in the ground&#10;&#10;Description automatically generated">
            <a:extLst>
              <a:ext uri="{FF2B5EF4-FFF2-40B4-BE49-F238E27FC236}">
                <a16:creationId xmlns:a16="http://schemas.microsoft.com/office/drawing/2014/main" id="{E5FBF113-9D0B-1EFF-D695-4461D5918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E9809-A539-C152-202C-F5259540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5C00377-489B-40EC-B059-26BDDD2E89B9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2D0B4-F757-6759-CB4E-97FB527CAF05}"/>
              </a:ext>
            </a:extLst>
          </p:cNvPr>
          <p:cNvSpPr txBox="1"/>
          <p:nvPr/>
        </p:nvSpPr>
        <p:spPr>
          <a:xfrm>
            <a:off x="10007600" y="6598364"/>
            <a:ext cx="2042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Source: Alternatives </a:t>
            </a:r>
            <a:r>
              <a:rPr lang="en-CA" sz="1000" dirty="0" err="1"/>
              <a:t>Économiques</a:t>
            </a:r>
            <a:r>
              <a:rPr lang="en-CA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629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883920"/>
            <a:ext cx="5151558" cy="285207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HISTORIQUE DES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REVENDICATIONS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maritimeS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D’HAÏTI</a:t>
            </a:r>
            <a:endParaRPr lang="en-US" sz="4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r="14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566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2235810"/>
            <a:ext cx="4630127" cy="1500187"/>
          </a:xfrm>
        </p:spPr>
        <p:txBody>
          <a:bodyPr anchor="b">
            <a:normAutofit/>
          </a:bodyPr>
          <a:lstStyle/>
          <a:p>
            <a:r>
              <a:rPr lang="en-US" sz="4200" i="1" dirty="0">
                <a:solidFill>
                  <a:schemeClr val="bg2">
                    <a:lumMod val="50000"/>
                  </a:schemeClr>
                </a:solidFill>
              </a:rPr>
              <a:t>HYPPOLITE ET L’ENJEU MARITIME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717322" y="4331946"/>
            <a:ext cx="4630127" cy="15001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/>
              <a:t>1894: Haiti fixe </a:t>
            </a:r>
            <a:r>
              <a:rPr lang="en-US" sz="2000" b="1" dirty="0" err="1"/>
              <a:t>une</a:t>
            </a:r>
            <a:r>
              <a:rPr lang="en-US" sz="2000" b="1" dirty="0"/>
              <a:t> zone de 6 </a:t>
            </a:r>
            <a:r>
              <a:rPr lang="en-US" sz="2000" b="1" dirty="0" err="1"/>
              <a:t>milles</a:t>
            </a:r>
            <a:r>
              <a:rPr lang="en-US" sz="2000" b="1" dirty="0"/>
              <a:t> </a:t>
            </a:r>
            <a:r>
              <a:rPr lang="en-US" sz="2000" b="1" dirty="0" err="1"/>
              <a:t>marins</a:t>
            </a:r>
            <a:r>
              <a:rPr lang="en-US" sz="2000" b="1" dirty="0"/>
              <a:t> </a:t>
            </a:r>
            <a:r>
              <a:rPr lang="en-US" sz="2000" b="1" dirty="0" err="1"/>
              <a:t>comme</a:t>
            </a:r>
            <a:r>
              <a:rPr lang="en-US" sz="2000" b="1" dirty="0"/>
              <a:t> </a:t>
            </a:r>
            <a:r>
              <a:rPr lang="en-US" sz="2000" b="1" dirty="0" err="1"/>
              <a:t>territoire</a:t>
            </a:r>
            <a:r>
              <a:rPr lang="en-US" sz="2000" b="1" dirty="0"/>
              <a:t> maritime (LIS, 1973)</a:t>
            </a:r>
          </a:p>
          <a:p>
            <a:pPr>
              <a:lnSpc>
                <a:spcPct val="110000"/>
              </a:lnSpc>
            </a:pPr>
            <a:r>
              <a:rPr lang="en-US" sz="2000" b="1" dirty="0" err="1"/>
              <a:t>Présidence</a:t>
            </a:r>
            <a:r>
              <a:rPr lang="en-US" sz="2000" b="1" dirty="0"/>
              <a:t> de </a:t>
            </a:r>
            <a:r>
              <a:rPr lang="en-US" sz="2000" b="1" dirty="0" err="1"/>
              <a:t>Florvil</a:t>
            </a:r>
            <a:r>
              <a:rPr lang="en-US" sz="2000" b="1" dirty="0"/>
              <a:t> </a:t>
            </a:r>
            <a:r>
              <a:rPr lang="en-US" sz="2000" b="1" dirty="0" err="1"/>
              <a:t>Hyppolite</a:t>
            </a:r>
            <a:endParaRPr lang="en-US" sz="2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622" b="5622"/>
          <a:stretch/>
        </p:blipFill>
        <p:spPr>
          <a:xfrm>
            <a:off x="20" y="1"/>
            <a:ext cx="5913419" cy="6857999"/>
          </a:xfrm>
          <a:noFill/>
        </p:spPr>
      </p:pic>
      <p:sp>
        <p:nvSpPr>
          <p:cNvPr id="16" name="Slide Number Placeholder 7" hidden="1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356350"/>
            <a:ext cx="51508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6140F-4DD3-41CE-DA7B-AFC6254D0023}"/>
              </a:ext>
            </a:extLst>
          </p:cNvPr>
          <p:cNvSpPr txBox="1"/>
          <p:nvPr/>
        </p:nvSpPr>
        <p:spPr>
          <a:xfrm>
            <a:off x="20" y="6858000"/>
            <a:ext cx="5913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>
                <a:hlinkClick r:id="rId4" tooltip="https://ru.wikipedia.org/wiki/%D0%9F%D1%80%D0%B5%D0%B7%D0%B8%D0%B4%D0%B5%D0%BD%D1%82_%D0%93%D0%B0%D0%B8%D1%82%D0%B8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5" tooltip="https://creativecommons.org/licenses/by-sa/3.0/"/>
              </a:rPr>
              <a:t>CC BY-SA</a:t>
            </a:r>
            <a:endParaRPr lang="en-CA" sz="900"/>
          </a:p>
        </p:txBody>
      </p:sp>
    </p:spTree>
    <p:extLst>
      <p:ext uri="{BB962C8B-B14F-4D97-AF65-F5344CB8AC3E}">
        <p14:creationId xmlns:p14="http://schemas.microsoft.com/office/powerpoint/2010/main" val="3852447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 dirty="0"/>
              <a:t>HAÏTI ET LA CONFÉRENCE SUR LE DROIT DE LA 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UNCLOS 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Convention sur la </a:t>
            </a:r>
            <a:r>
              <a:rPr lang="en-US" sz="1800" dirty="0" err="1"/>
              <a:t>mer</a:t>
            </a:r>
            <a:r>
              <a:rPr lang="en-US" sz="1800" dirty="0"/>
              <a:t> </a:t>
            </a:r>
            <a:r>
              <a:rPr lang="en-US" sz="1800" dirty="0" err="1"/>
              <a:t>territoriale</a:t>
            </a:r>
            <a:r>
              <a:rPr lang="en-US" sz="1800" dirty="0"/>
              <a:t> et la zone </a:t>
            </a:r>
            <a:r>
              <a:rPr lang="en-US" sz="1800" dirty="0" err="1"/>
              <a:t>contiguë</a:t>
            </a:r>
            <a:r>
              <a:rPr lang="en-US" sz="18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Convention sur le plateau continental (</a:t>
            </a:r>
            <a:r>
              <a:rPr lang="en-US" sz="1800" dirty="0" err="1"/>
              <a:t>remplacée</a:t>
            </a:r>
            <a:r>
              <a:rPr lang="en-US" sz="1800" dirty="0"/>
              <a:t> par UNCLOS III)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Convention sur la haute </a:t>
            </a:r>
            <a:r>
              <a:rPr lang="en-US" sz="1800" dirty="0" err="1"/>
              <a:t>mer</a:t>
            </a:r>
            <a:r>
              <a:rPr lang="en-US" sz="1800" dirty="0"/>
              <a:t> (</a:t>
            </a:r>
            <a:r>
              <a:rPr lang="en-US" sz="1800" dirty="0" err="1"/>
              <a:t>remplacée</a:t>
            </a:r>
            <a:r>
              <a:rPr lang="en-US" sz="1800" dirty="0"/>
              <a:t> par UNCLOS III)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Convention sur la </a:t>
            </a:r>
            <a:r>
              <a:rPr lang="en-US" sz="1800" dirty="0" err="1"/>
              <a:t>pêche</a:t>
            </a:r>
            <a:r>
              <a:rPr lang="en-US" sz="1800" dirty="0"/>
              <a:t> et la conservation des </a:t>
            </a:r>
            <a:r>
              <a:rPr lang="en-US" sz="1800" dirty="0" err="1"/>
              <a:t>ressources</a:t>
            </a:r>
            <a:r>
              <a:rPr lang="en-US" sz="1800" dirty="0"/>
              <a:t> </a:t>
            </a:r>
            <a:r>
              <a:rPr lang="en-US" sz="1800" dirty="0" err="1"/>
              <a:t>biologiques</a:t>
            </a:r>
            <a:r>
              <a:rPr lang="en-US" sz="1800" dirty="0"/>
              <a:t> de la haute </a:t>
            </a:r>
            <a:r>
              <a:rPr lang="en-US" sz="1800" dirty="0" err="1"/>
              <a:t>mer</a:t>
            </a:r>
            <a:r>
              <a:rPr lang="en-US" sz="18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highlight>
                  <a:srgbClr val="FFFF00"/>
                </a:highlight>
              </a:rPr>
              <a:t>Haiti, 29 </a:t>
            </a:r>
            <a:r>
              <a:rPr lang="en-US" sz="1800" b="1" dirty="0" err="1">
                <a:highlight>
                  <a:srgbClr val="FFFF00"/>
                </a:highlight>
              </a:rPr>
              <a:t>avril</a:t>
            </a:r>
            <a:r>
              <a:rPr lang="en-US" sz="1800" b="1" dirty="0">
                <a:highlight>
                  <a:srgbClr val="FFFF00"/>
                </a:highlight>
              </a:rPr>
              <a:t> 1958 - 29 mars 1960 (ratification)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UNCLOS II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FBC808-1837-4C36-BFF0-135B8C1042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 err="1"/>
              <a:t>Aucun</a:t>
            </a:r>
            <a:r>
              <a:rPr lang="en-US" sz="1800" dirty="0"/>
              <a:t> accord </a:t>
            </a:r>
            <a:r>
              <a:rPr lang="en-US" sz="1800" dirty="0" err="1"/>
              <a:t>atteint</a:t>
            </a:r>
            <a:endParaRPr lang="en-US" sz="1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7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 dirty="0"/>
              <a:t>LES DÉCRETS DE DUVALIER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DÉCRET DU 6 AVRIL 1972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70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sz="1800" dirty="0"/>
              <a:t>Limite des eaux territoriales à 12 nm (art. 1)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dirty="0"/>
              <a:t>Définit les eaux intérieures (art. 2)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dirty="0"/>
              <a:t>Droit de souveraineté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dirty="0"/>
              <a:t>Juridiction exclusive sur la pêche jusqu’à trois (3) milles marins contigus à la mer territoriale (art. 5)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dirty="0">
                <a:highlight>
                  <a:srgbClr val="FFFF00"/>
                </a:highlight>
              </a:rPr>
              <a:t>Zone contiguë</a:t>
            </a:r>
            <a:r>
              <a:rPr lang="fr-CA" sz="1800" dirty="0"/>
              <a:t>, contrôles pour: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1800" dirty="0"/>
              <a:t>Sécurité de la navigation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1800" dirty="0"/>
              <a:t>Matières sanitaire, fiscale, douanière et d’immigration et prévention de la pollution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1800" dirty="0"/>
              <a:t>Droits souverains sur le plateau continental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9" name="Content Placeholder 8" descr="A map of the republic of haiti&#10;&#10;Description automatically generated">
            <a:extLst>
              <a:ext uri="{FF2B5EF4-FFF2-40B4-BE49-F238E27FC236}">
                <a16:creationId xmlns:a16="http://schemas.microsoft.com/office/drawing/2014/main" id="{88376BBB-E513-9B1E-B09D-227AC6ECB9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53909" y="1524000"/>
            <a:ext cx="5304052" cy="4818986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10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LES DÉCRETS DE DUVALIER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637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DÉCRET DU 8 AVRIL 1977 (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Décret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38)</a:t>
            </a:r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F7678232-0689-32C6-E212-02387A338B1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53484107"/>
              </p:ext>
            </p:extLst>
          </p:nvPr>
        </p:nvGraphicFramePr>
        <p:xfrm>
          <a:off x="6368978" y="1825625"/>
          <a:ext cx="4984821" cy="4541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95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L’ACCORD HAÏTI-CUBA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-apple-system"/>
              </a:rPr>
              <a:t>Accord entre la République d'Haiti et la République de Cuba sur la délimitation des frontières maritimes entre les deux États</a:t>
            </a: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err="1"/>
              <a:t>Signé</a:t>
            </a:r>
            <a:r>
              <a:rPr lang="en-US" sz="1800" dirty="0"/>
              <a:t> à la </a:t>
            </a:r>
            <a:r>
              <a:rPr lang="en-US" sz="1800" dirty="0" err="1"/>
              <a:t>Havane</a:t>
            </a:r>
            <a:r>
              <a:rPr lang="en-US" sz="1800" dirty="0"/>
              <a:t> le 27 </a:t>
            </a:r>
            <a:r>
              <a:rPr lang="en-US" sz="1800" dirty="0" err="1"/>
              <a:t>octobre</a:t>
            </a:r>
            <a:r>
              <a:rPr lang="en-US" sz="1800" dirty="0"/>
              <a:t> 1977</a:t>
            </a:r>
          </a:p>
          <a:p>
            <a:r>
              <a:rPr lang="en-US" sz="1800" dirty="0" err="1"/>
              <a:t>Sanctionné</a:t>
            </a:r>
            <a:r>
              <a:rPr lang="en-US" sz="1800" dirty="0"/>
              <a:t> par le </a:t>
            </a:r>
            <a:r>
              <a:rPr lang="en-US" sz="1800" dirty="0" err="1"/>
              <a:t>décret</a:t>
            </a:r>
            <a:r>
              <a:rPr lang="en-US" sz="1800" dirty="0"/>
              <a:t> du 4 </a:t>
            </a:r>
            <a:r>
              <a:rPr lang="en-US" sz="1800" dirty="0" err="1"/>
              <a:t>novembre</a:t>
            </a:r>
            <a:r>
              <a:rPr lang="en-US" sz="1800" dirty="0"/>
              <a:t> 1977</a:t>
            </a:r>
          </a:p>
          <a:p>
            <a:r>
              <a:rPr lang="en-US" sz="1800" dirty="0" err="1"/>
              <a:t>Ligne</a:t>
            </a:r>
            <a:r>
              <a:rPr lang="en-US" sz="1800" dirty="0"/>
              <a:t> de </a:t>
            </a:r>
            <a:r>
              <a:rPr lang="en-US" sz="1800" dirty="0" err="1"/>
              <a:t>démarcation</a:t>
            </a:r>
            <a:r>
              <a:rPr lang="en-US" sz="1800" dirty="0"/>
              <a:t> (art. 2) </a:t>
            </a:r>
          </a:p>
          <a:p>
            <a:r>
              <a:rPr lang="en-US" sz="1800" dirty="0"/>
              <a:t>51 points </a:t>
            </a:r>
            <a:r>
              <a:rPr lang="en-US" sz="1800" dirty="0" err="1"/>
              <a:t>coordonnées</a:t>
            </a:r>
            <a:r>
              <a:rPr lang="en-US" sz="1800" dirty="0"/>
              <a:t> </a:t>
            </a:r>
            <a:r>
              <a:rPr lang="en-US" sz="1800" dirty="0" err="1"/>
              <a:t>fournies</a:t>
            </a:r>
            <a:r>
              <a:rPr lang="en-US" sz="1800" dirty="0"/>
              <a:t> dans </a:t>
            </a:r>
            <a:r>
              <a:rPr lang="en-US" sz="1800" dirty="0" err="1"/>
              <a:t>l’entente</a:t>
            </a:r>
            <a:endParaRPr lang="en-US" sz="1800" dirty="0"/>
          </a:p>
          <a:p>
            <a:r>
              <a:rPr lang="en-US" sz="1800" dirty="0"/>
              <a:t>50 arcs </a:t>
            </a:r>
            <a:r>
              <a:rPr lang="en-US" sz="1800" dirty="0" err="1"/>
              <a:t>géodésiques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Limite</a:t>
            </a:r>
            <a:r>
              <a:rPr lang="en-US" sz="1800" dirty="0"/>
              <a:t> entre les deux zones </a:t>
            </a:r>
            <a:r>
              <a:rPr lang="en-US" sz="1800" dirty="0" err="1"/>
              <a:t>économiques</a:t>
            </a:r>
            <a:r>
              <a:rPr lang="en-US" sz="1800" dirty="0"/>
              <a:t>, </a:t>
            </a:r>
            <a:r>
              <a:rPr lang="en-US" sz="1800" dirty="0" err="1"/>
              <a:t>ainsi</a:t>
            </a:r>
            <a:r>
              <a:rPr lang="en-US" sz="1800" dirty="0"/>
              <a:t> que le plateau continental </a:t>
            </a:r>
          </a:p>
        </p:txBody>
      </p:sp>
      <p:pic>
        <p:nvPicPr>
          <p:cNvPr id="3" name="Picture Placeholder 2" descr="A map of the islands&#10;&#10;Description automatically generat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6847840" y="-1"/>
            <a:ext cx="5344160" cy="6346517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3BE86-FF91-AAA9-D8AE-1BF5436F56EE}"/>
              </a:ext>
            </a:extLst>
          </p:cNvPr>
          <p:cNvSpPr txBox="1"/>
          <p:nvPr/>
        </p:nvSpPr>
        <p:spPr>
          <a:xfrm>
            <a:off x="7203871" y="6292691"/>
            <a:ext cx="1436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Source: Sovereign limits </a:t>
            </a:r>
          </a:p>
        </p:txBody>
      </p:sp>
    </p:spTree>
    <p:extLst>
      <p:ext uri="{BB962C8B-B14F-4D97-AF65-F5344CB8AC3E}">
        <p14:creationId xmlns:p14="http://schemas.microsoft.com/office/powerpoint/2010/main" val="743004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1178" y="491235"/>
            <a:ext cx="10515600" cy="63719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  LE TRAITÉ LIÉVANO-BRUTUS</a:t>
            </a:r>
            <a:endParaRPr lang="en-US" i="1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3" name="Picture Placeholder 2" descr="A map of the sea&#10;&#10;Description automatically generated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/>
        </p:blipFill>
        <p:spPr>
          <a:xfrm>
            <a:off x="0" y="5998"/>
            <a:ext cx="5722404" cy="6852002"/>
          </a:xfrm>
          <a:noFill/>
        </p:spPr>
      </p:pic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Accord sur la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délimitation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des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frontières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maritimes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entre la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République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Colombie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et la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République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d’Haïti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en-US" sz="1800" dirty="0" err="1"/>
              <a:t>Signé</a:t>
            </a:r>
            <a:r>
              <a:rPr lang="en-US" sz="1800" dirty="0"/>
              <a:t> à Port-au-Prince, le 17 </a:t>
            </a:r>
            <a:r>
              <a:rPr lang="en-US" sz="1800" dirty="0" err="1"/>
              <a:t>février</a:t>
            </a:r>
            <a:r>
              <a:rPr lang="en-US" sz="1800" dirty="0"/>
              <a:t> 1978</a:t>
            </a:r>
          </a:p>
          <a:p>
            <a:r>
              <a:rPr lang="en-US" sz="1800" dirty="0" err="1"/>
              <a:t>Plénipotentiaires</a:t>
            </a:r>
            <a:r>
              <a:rPr lang="en-US" sz="1800" dirty="0"/>
              <a:t> </a:t>
            </a:r>
            <a:r>
              <a:rPr lang="en-US" sz="1800" b="1" dirty="0" err="1"/>
              <a:t>Indalecio</a:t>
            </a:r>
            <a:r>
              <a:rPr lang="en-US" sz="1800" b="1" dirty="0"/>
              <a:t> </a:t>
            </a:r>
            <a:r>
              <a:rPr lang="en-US" sz="1800" b="1" dirty="0" err="1"/>
              <a:t>Liévano</a:t>
            </a:r>
            <a:r>
              <a:rPr lang="en-US" sz="1800" b="1" dirty="0"/>
              <a:t> Aguirre </a:t>
            </a:r>
            <a:r>
              <a:rPr lang="en-US" sz="1800" dirty="0"/>
              <a:t>(</a:t>
            </a:r>
            <a:r>
              <a:rPr lang="en-US" sz="1800" dirty="0" err="1"/>
              <a:t>Colombie</a:t>
            </a:r>
            <a:r>
              <a:rPr lang="en-US" sz="1800" dirty="0"/>
              <a:t>) et </a:t>
            </a:r>
            <a:r>
              <a:rPr lang="en-US" sz="1800" b="1" dirty="0" err="1"/>
              <a:t>Edner</a:t>
            </a:r>
            <a:r>
              <a:rPr lang="en-US" sz="1800" b="1" dirty="0"/>
              <a:t> Brutus </a:t>
            </a:r>
            <a:r>
              <a:rPr lang="en-US" sz="1800" dirty="0"/>
              <a:t>(</a:t>
            </a:r>
            <a:r>
              <a:rPr lang="en-US" sz="1800" dirty="0" err="1"/>
              <a:t>Haïti</a:t>
            </a:r>
            <a:r>
              <a:rPr lang="en-US" sz="1800" dirty="0"/>
              <a:t>)</a:t>
            </a:r>
          </a:p>
          <a:p>
            <a:r>
              <a:rPr lang="en-US" sz="1800" dirty="0"/>
              <a:t>2 points bases formant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ligne</a:t>
            </a:r>
            <a:r>
              <a:rPr lang="en-US" sz="1800" dirty="0"/>
              <a:t> </a:t>
            </a:r>
            <a:r>
              <a:rPr lang="en-US" sz="1800" dirty="0" err="1"/>
              <a:t>médiane</a:t>
            </a:r>
            <a:r>
              <a:rPr lang="en-US" sz="1800" dirty="0"/>
              <a:t> </a:t>
            </a:r>
            <a:r>
              <a:rPr lang="en-US" sz="1800" dirty="0" err="1"/>
              <a:t>basée</a:t>
            </a:r>
            <a:r>
              <a:rPr lang="en-US" sz="1800" dirty="0"/>
              <a:t> sur un </a:t>
            </a:r>
            <a:r>
              <a:rPr lang="en-US" sz="1800" dirty="0" err="1"/>
              <a:t>principe</a:t>
            </a:r>
            <a:r>
              <a:rPr lang="en-US" sz="1800" dirty="0"/>
              <a:t> </a:t>
            </a:r>
            <a:r>
              <a:rPr lang="en-US" sz="1800" dirty="0" err="1"/>
              <a:t>d’équidistance</a:t>
            </a:r>
            <a:endParaRPr lang="en-US" sz="1800" dirty="0"/>
          </a:p>
          <a:p>
            <a:pPr lvl="1"/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1: 14 44 10”N/074 30’50”W</a:t>
            </a:r>
          </a:p>
          <a:p>
            <a:pPr lvl="1"/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2: 15 02’00”N/073 27’30” W</a:t>
            </a:r>
          </a:p>
        </p:txBody>
      </p:sp>
    </p:spTree>
    <p:extLst>
      <p:ext uri="{BB962C8B-B14F-4D97-AF65-F5344CB8AC3E}">
        <p14:creationId xmlns:p14="http://schemas.microsoft.com/office/powerpoint/2010/main" val="3933466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cap="all" baseline="0">
                <a:latin typeface="+mn-lt"/>
                <a:ea typeface="+mj-ea"/>
                <a:cs typeface="+mj-cs"/>
              </a:rPr>
              <a:t>Autres dÉcrets MARITIMES d’importance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41E88AA-E78D-8F0F-7C2C-AD62D1FAD1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5C00377-489B-40EC-B059-26BDDD2E89B9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/>
          </p:cNvSpPr>
          <p:nvPr/>
        </p:nvSpPr>
        <p:spPr>
          <a:xfrm>
            <a:off x="838200" y="2489326"/>
            <a:ext cx="4984820" cy="321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j-lt"/>
              </a:rPr>
              <a:t>Décret</a:t>
            </a:r>
            <a:r>
              <a:rPr lang="en-US" sz="2000" dirty="0">
                <a:latin typeface="+mj-lt"/>
              </a:rPr>
              <a:t> de 1978 sur </a:t>
            </a:r>
            <a:r>
              <a:rPr lang="en-US" sz="2000" b="1" dirty="0" err="1">
                <a:highlight>
                  <a:srgbClr val="FFFF00"/>
                </a:highlight>
                <a:latin typeface="+mj-lt"/>
              </a:rPr>
              <a:t>l’exercice</a:t>
            </a:r>
            <a:r>
              <a:rPr lang="en-US" sz="2000" b="1" dirty="0">
                <a:highlight>
                  <a:srgbClr val="FFFF00"/>
                </a:highlight>
                <a:latin typeface="+mj-lt"/>
              </a:rPr>
              <a:t> de la </a:t>
            </a:r>
            <a:r>
              <a:rPr lang="en-US" sz="2000" b="1" dirty="0" err="1">
                <a:highlight>
                  <a:srgbClr val="FFFF00"/>
                </a:highlight>
                <a:latin typeface="+mj-lt"/>
              </a:rPr>
              <a:t>pêche</a:t>
            </a:r>
            <a:endParaRPr lang="en-US" sz="2000" b="1" dirty="0">
              <a:highlight>
                <a:srgbClr val="FFFF00"/>
              </a:highlight>
              <a:latin typeface="+mj-lt"/>
            </a:endParaRP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j-lt"/>
              </a:rPr>
              <a:t>Arrêté</a:t>
            </a:r>
            <a:r>
              <a:rPr lang="en-US" sz="2000" dirty="0">
                <a:latin typeface="+mj-lt"/>
              </a:rPr>
              <a:t> de 1979 sur la </a:t>
            </a:r>
            <a:r>
              <a:rPr lang="en-US" sz="2000" dirty="0" err="1">
                <a:latin typeface="+mj-lt"/>
              </a:rPr>
              <a:t>création</a:t>
            </a:r>
            <a:r>
              <a:rPr lang="en-US" sz="2000" dirty="0">
                <a:latin typeface="+mj-lt"/>
              </a:rPr>
              <a:t> de la société de </a:t>
            </a:r>
            <a:r>
              <a:rPr lang="en-US" sz="2000" dirty="0" err="1">
                <a:latin typeface="+mj-lt"/>
              </a:rPr>
              <a:t>pêche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industrielle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d’Haïti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highlight>
                  <a:srgbClr val="FFFF00"/>
                </a:highlight>
                <a:latin typeface="+mj-lt"/>
              </a:rPr>
              <a:t>(SPIDHA)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j-lt"/>
              </a:rPr>
              <a:t>Décret</a:t>
            </a:r>
            <a:r>
              <a:rPr lang="en-US" sz="2000" dirty="0">
                <a:latin typeface="+mj-lt"/>
              </a:rPr>
              <a:t> de 1985 sur la </a:t>
            </a:r>
            <a:r>
              <a:rPr lang="en-US" sz="2000" dirty="0" err="1">
                <a:latin typeface="+mj-lt"/>
              </a:rPr>
              <a:t>création</a:t>
            </a:r>
            <a:r>
              <a:rPr lang="en-US" sz="2000" dirty="0">
                <a:latin typeface="+mj-lt"/>
              </a:rPr>
              <a:t> du </a:t>
            </a:r>
            <a:r>
              <a:rPr lang="en-US" sz="2000" b="1" dirty="0">
                <a:highlight>
                  <a:srgbClr val="FFFF00"/>
                </a:highlight>
                <a:latin typeface="+mj-lt"/>
              </a:rPr>
              <a:t>SEMANAH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j-lt"/>
              </a:rPr>
              <a:t>Decret</a:t>
            </a:r>
            <a:r>
              <a:rPr lang="en-US" sz="2000" dirty="0">
                <a:latin typeface="+mj-lt"/>
              </a:rPr>
              <a:t> de 1978 et 1985 sur la </a:t>
            </a:r>
            <a:r>
              <a:rPr lang="en-US" sz="2000" dirty="0" err="1">
                <a:latin typeface="+mj-lt"/>
              </a:rPr>
              <a:t>création</a:t>
            </a:r>
            <a:r>
              <a:rPr lang="en-US" sz="2000" dirty="0">
                <a:latin typeface="+mj-lt"/>
              </a:rPr>
              <a:t> de </a:t>
            </a:r>
            <a:r>
              <a:rPr lang="en-US" sz="2000" b="1" dirty="0" err="1">
                <a:highlight>
                  <a:srgbClr val="FFFF00"/>
                </a:highlight>
                <a:latin typeface="+mj-lt"/>
              </a:rPr>
              <a:t>l’APN</a:t>
            </a:r>
            <a:endParaRPr lang="en-US" sz="2000" b="1" dirty="0">
              <a:highlight>
                <a:srgbClr val="FFFF00"/>
              </a:highlight>
              <a:latin typeface="+mj-lt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</p:txBody>
      </p:sp>
      <p:pic>
        <p:nvPicPr>
          <p:cNvPr id="2050" name="Picture 2" descr="Coat of arms of Haiti - Wikipedia">
            <a:extLst>
              <a:ext uri="{FF2B5EF4-FFF2-40B4-BE49-F238E27FC236}">
                <a16:creationId xmlns:a16="http://schemas.microsoft.com/office/drawing/2014/main" id="{7D8FAC77-EE40-757C-7F3B-B74882CF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8978" y="2118091"/>
            <a:ext cx="4984821" cy="395620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01051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 dirty="0"/>
              <a:t>LES CONTESTATIONS AMÉRICAINES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LIGNES DE BASE ET ÉCHELLE DE LA CARTE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900" dirty="0" err="1"/>
              <a:t>Déclarées</a:t>
            </a:r>
            <a:r>
              <a:rPr lang="en-US" sz="1900" dirty="0"/>
              <a:t> dans le document du </a:t>
            </a:r>
            <a:r>
              <a:rPr lang="en-US" sz="1900" dirty="0" err="1"/>
              <a:t>Départment</a:t>
            </a:r>
            <a:r>
              <a:rPr lang="en-US" sz="1900" dirty="0"/>
              <a:t> </a:t>
            </a:r>
            <a:r>
              <a:rPr lang="en-US" sz="1900" dirty="0" err="1"/>
              <a:t>d’État</a:t>
            </a:r>
            <a:r>
              <a:rPr lang="en-US" sz="1900" dirty="0"/>
              <a:t> </a:t>
            </a:r>
            <a:r>
              <a:rPr lang="en-US" sz="1900" dirty="0" err="1"/>
              <a:t>américain</a:t>
            </a:r>
            <a:r>
              <a:rPr lang="en-US" sz="1900" dirty="0"/>
              <a:t>: </a:t>
            </a:r>
            <a:r>
              <a:rPr lang="en-US" sz="1900" b="1" dirty="0">
                <a:highlight>
                  <a:srgbClr val="FFFF00"/>
                </a:highlight>
              </a:rPr>
              <a:t>Limits in the Seas, No. 51 du 25 </a:t>
            </a:r>
            <a:r>
              <a:rPr lang="en-US" sz="1900" b="1" dirty="0" err="1">
                <a:highlight>
                  <a:srgbClr val="FFFF00"/>
                </a:highlight>
              </a:rPr>
              <a:t>mai</a:t>
            </a:r>
            <a:r>
              <a:rPr lang="en-US" sz="1900" b="1" dirty="0">
                <a:highlight>
                  <a:srgbClr val="FFFF00"/>
                </a:highlight>
              </a:rPr>
              <a:t> 1973</a:t>
            </a:r>
            <a:endParaRPr lang="en-US" sz="190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900" dirty="0"/>
              <a:t>Contestations sur la </a:t>
            </a:r>
            <a:r>
              <a:rPr lang="en-US" sz="1900" dirty="0" err="1"/>
              <a:t>ligne</a:t>
            </a:r>
            <a:r>
              <a:rPr lang="en-US" sz="1900" dirty="0"/>
              <a:t> de base </a:t>
            </a:r>
            <a:r>
              <a:rPr lang="en-US" sz="1900" dirty="0" err="1"/>
              <a:t>utilisée</a:t>
            </a:r>
            <a:r>
              <a:rPr lang="en-US" sz="1900" dirty="0"/>
              <a:t> par </a:t>
            </a:r>
            <a:r>
              <a:rPr lang="en-US" sz="1900" dirty="0" err="1"/>
              <a:t>Haïti</a:t>
            </a:r>
            <a:r>
              <a:rPr lang="en-US" sz="1900" dirty="0"/>
              <a:t> pour </a:t>
            </a:r>
            <a:r>
              <a:rPr lang="en-US" sz="1900" dirty="0" err="1"/>
              <a:t>réclamer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</a:t>
            </a:r>
            <a:r>
              <a:rPr lang="en-US" sz="1900" dirty="0" err="1"/>
              <a:t>mer</a:t>
            </a:r>
            <a:r>
              <a:rPr lang="en-US" sz="1900" dirty="0"/>
              <a:t> </a:t>
            </a:r>
            <a:r>
              <a:rPr lang="en-US" sz="1900" dirty="0" err="1"/>
              <a:t>territoriale</a:t>
            </a:r>
            <a:r>
              <a:rPr lang="en-US" sz="1900" dirty="0"/>
              <a:t>. Ne </a:t>
            </a:r>
            <a:r>
              <a:rPr lang="en-US" sz="1900" dirty="0" err="1"/>
              <a:t>semblent</a:t>
            </a:r>
            <a:r>
              <a:rPr lang="en-US" sz="1900" dirty="0"/>
              <a:t> pas respecter la </a:t>
            </a:r>
            <a:r>
              <a:rPr lang="en-US" sz="1900" dirty="0" err="1"/>
              <a:t>définition</a:t>
            </a:r>
            <a:r>
              <a:rPr lang="en-US" sz="1900" dirty="0"/>
              <a:t>  des </a:t>
            </a:r>
            <a:r>
              <a:rPr lang="en-US" sz="1900" dirty="0" err="1"/>
              <a:t>lignes</a:t>
            </a:r>
            <a:r>
              <a:rPr lang="en-US" sz="1900" dirty="0"/>
              <a:t> de base (</a:t>
            </a:r>
            <a:r>
              <a:rPr lang="en-US" sz="1900" dirty="0" err="1"/>
              <a:t>lignes</a:t>
            </a:r>
            <a:r>
              <a:rPr lang="en-US" sz="1900" dirty="0"/>
              <a:t> de </a:t>
            </a:r>
            <a:r>
              <a:rPr lang="en-US" sz="1900" dirty="0" err="1"/>
              <a:t>basse</a:t>
            </a:r>
            <a:r>
              <a:rPr lang="en-US" sz="1900" dirty="0"/>
              <a:t> marée)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9" name="Content Placeholder 8" descr="A blue paper with black text&#10;&#10;Description automatically generated">
            <a:extLst>
              <a:ext uri="{FF2B5EF4-FFF2-40B4-BE49-F238E27FC236}">
                <a16:creationId xmlns:a16="http://schemas.microsoft.com/office/drawing/2014/main" id="{AD7E53A0-6A3E-4968-93A2-24544704E9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53908" y="1494909"/>
            <a:ext cx="4998303" cy="4861441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4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1863970"/>
            <a:ext cx="5151558" cy="187202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LA NOTION DE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dÉlimitation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maritime</a:t>
            </a:r>
            <a:endParaRPr lang="en-US" sz="4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340" r="23340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DE9AA-DD4B-DB31-0C30-F97E0570303E}"/>
              </a:ext>
            </a:extLst>
          </p:cNvPr>
          <p:cNvSpPr txBox="1"/>
          <p:nvPr/>
        </p:nvSpPr>
        <p:spPr>
          <a:xfrm>
            <a:off x="0" y="6067396"/>
            <a:ext cx="647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>
                <a:hlinkClick r:id="rId4" tooltip="https://www.populationdata.net/cartes/monde-eaux-territoriales/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5" tooltip="https://creativecommons.org/licenses/by-nc/3.0/"/>
              </a:rPr>
              <a:t>CC BY-NC</a:t>
            </a:r>
            <a:endParaRPr lang="en-CA" sz="900"/>
          </a:p>
        </p:txBody>
      </p:sp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 dirty="0"/>
              <a:t>LES CONTESTATIONS AMÉRICAINES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LIGNES DE BASE ET ÉCHELLE DE LA CARTE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40371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Contestations sur l’ </a:t>
            </a:r>
            <a:r>
              <a:rPr lang="en-US" sz="1800" dirty="0" err="1"/>
              <a:t>échelle</a:t>
            </a:r>
            <a:r>
              <a:rPr lang="en-US" sz="1800" dirty="0"/>
              <a:t> de la carte </a:t>
            </a:r>
            <a:r>
              <a:rPr lang="en-US" sz="1800" dirty="0" err="1"/>
              <a:t>utilisée</a:t>
            </a:r>
            <a:r>
              <a:rPr lang="en-US" sz="1800" dirty="0"/>
              <a:t>,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feuille</a:t>
            </a:r>
            <a:r>
              <a:rPr lang="en-US" sz="1800" dirty="0"/>
              <a:t> </a:t>
            </a:r>
            <a:r>
              <a:rPr lang="en-US" sz="1800" dirty="0" err="1"/>
              <a:t>d’une</a:t>
            </a:r>
            <a:r>
              <a:rPr lang="en-US" sz="1800" dirty="0"/>
              <a:t> </a:t>
            </a:r>
            <a:r>
              <a:rPr lang="en-US" sz="1800" dirty="0" err="1"/>
              <a:t>échelle</a:t>
            </a:r>
            <a:r>
              <a:rPr lang="en-US" sz="1800" dirty="0"/>
              <a:t> 1:5.000.000  (</a:t>
            </a:r>
            <a:r>
              <a:rPr lang="en-US" sz="1800" dirty="0" err="1"/>
              <a:t>voir</a:t>
            </a:r>
            <a:r>
              <a:rPr lang="en-US" sz="1800" dirty="0"/>
              <a:t> diapositive </a:t>
            </a:r>
            <a:r>
              <a:rPr lang="en-US" sz="1800" dirty="0" err="1"/>
              <a:t>suivante</a:t>
            </a:r>
            <a:r>
              <a:rPr lang="en-US" sz="1800" dirty="0"/>
              <a:t>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La zone </a:t>
            </a:r>
            <a:r>
              <a:rPr lang="en-US" sz="1800" dirty="0" err="1"/>
              <a:t>contiguë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résultant</a:t>
            </a:r>
            <a:r>
              <a:rPr lang="en-US" sz="1800" dirty="0"/>
              <a:t> </a:t>
            </a:r>
            <a:r>
              <a:rPr lang="en-US" sz="1800" dirty="0" err="1"/>
              <a:t>empaterait</a:t>
            </a:r>
            <a:r>
              <a:rPr lang="en-US" sz="1800" dirty="0"/>
              <a:t> la </a:t>
            </a:r>
            <a:r>
              <a:rPr lang="en-US" sz="1800" dirty="0" err="1"/>
              <a:t>mer</a:t>
            </a:r>
            <a:r>
              <a:rPr lang="en-US" sz="1800" dirty="0"/>
              <a:t> </a:t>
            </a:r>
            <a:r>
              <a:rPr lang="en-US" sz="1800" dirty="0" err="1"/>
              <a:t>territoriale</a:t>
            </a:r>
            <a:r>
              <a:rPr lang="en-US" sz="1800" dirty="0"/>
              <a:t> </a:t>
            </a:r>
            <a:r>
              <a:rPr lang="en-US" sz="1800" dirty="0" err="1"/>
              <a:t>dominicaine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plusieurs</a:t>
            </a:r>
            <a:r>
              <a:rPr lang="en-US" sz="1800" dirty="0"/>
              <a:t> </a:t>
            </a:r>
            <a:r>
              <a:rPr lang="en-US" sz="1800" dirty="0" err="1"/>
              <a:t>endroits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/>
              <a:t>Analyse</a:t>
            </a:r>
            <a:r>
              <a:rPr lang="en-US" sz="1800" dirty="0"/>
              <a:t> segment par segment des </a:t>
            </a:r>
            <a:r>
              <a:rPr lang="en-US" sz="1800" dirty="0" err="1"/>
              <a:t>limites</a:t>
            </a:r>
            <a:r>
              <a:rPr lang="en-US" sz="1800" dirty="0"/>
              <a:t> de la </a:t>
            </a:r>
            <a:r>
              <a:rPr lang="en-US" sz="1800" dirty="0" err="1"/>
              <a:t>mer</a:t>
            </a:r>
            <a:r>
              <a:rPr lang="en-US" sz="1800" dirty="0"/>
              <a:t> </a:t>
            </a:r>
            <a:r>
              <a:rPr lang="en-US" sz="1800" dirty="0" err="1"/>
              <a:t>territoriale</a:t>
            </a:r>
            <a:r>
              <a:rPr lang="en-US" sz="1800" dirty="0"/>
              <a:t> </a:t>
            </a:r>
          </a:p>
        </p:txBody>
      </p:sp>
      <p:pic>
        <p:nvPicPr>
          <p:cNvPr id="9" name="Content Placeholder 8" descr="A blue paper with black text&#10;&#10;Description automatically generated">
            <a:extLst>
              <a:ext uri="{FF2B5EF4-FFF2-40B4-BE49-F238E27FC236}">
                <a16:creationId xmlns:a16="http://schemas.microsoft.com/office/drawing/2014/main" id="{AD7E53A0-6A3E-4968-93A2-24544704E9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53908" y="1494909"/>
            <a:ext cx="4998304" cy="4861441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68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18408674-1E46-FE49-8BCB-6F5BE4B5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0"/>
            <a:ext cx="9804400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84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 dirty="0"/>
              <a:t>LES CONTESTATIONS AMÉRICAINES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ATTRIBUTION SUR LA SÉCURITE EN ZONE CONTIGUË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FBC808-1837-4C36-BFF0-135B8C1042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/>
              <a:t>Établies</a:t>
            </a:r>
            <a:r>
              <a:rPr lang="en-US" sz="2000" dirty="0"/>
              <a:t> dans </a:t>
            </a:r>
            <a:r>
              <a:rPr lang="en-US" sz="2000" i="1" dirty="0"/>
              <a:t>Limits in the Seas No. 112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i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Tentative de </a:t>
            </a:r>
            <a:r>
              <a:rPr lang="en-US" sz="2000" dirty="0" err="1"/>
              <a:t>l’État</a:t>
            </a:r>
            <a:r>
              <a:rPr lang="en-US" sz="2000" dirty="0"/>
              <a:t> </a:t>
            </a:r>
            <a:r>
              <a:rPr lang="en-US" sz="2000" dirty="0" err="1"/>
              <a:t>haïtien</a:t>
            </a:r>
            <a:r>
              <a:rPr lang="en-US" sz="2000" dirty="0"/>
              <a:t> </a:t>
            </a:r>
            <a:r>
              <a:rPr lang="en-US" sz="2000" dirty="0" err="1"/>
              <a:t>d’étendre</a:t>
            </a:r>
            <a:r>
              <a:rPr lang="en-US" sz="2000" dirty="0"/>
              <a:t> les </a:t>
            </a:r>
            <a:r>
              <a:rPr lang="en-US" sz="2000" dirty="0" err="1"/>
              <a:t>compétences</a:t>
            </a:r>
            <a:r>
              <a:rPr lang="en-US" sz="2000" dirty="0"/>
              <a:t> de </a:t>
            </a:r>
            <a:r>
              <a:rPr lang="en-US" sz="2000" dirty="0" err="1"/>
              <a:t>sa</a:t>
            </a:r>
            <a:r>
              <a:rPr lang="en-US" sz="2000" dirty="0"/>
              <a:t> zone </a:t>
            </a:r>
            <a:r>
              <a:rPr lang="en-US" sz="2000" dirty="0" err="1"/>
              <a:t>contiguë</a:t>
            </a:r>
            <a:r>
              <a:rPr lang="en-US" sz="2000" dirty="0"/>
              <a:t> pour </a:t>
            </a:r>
            <a:r>
              <a:rPr lang="en-US" sz="2000" dirty="0" err="1"/>
              <a:t>inclure</a:t>
            </a:r>
            <a:r>
              <a:rPr lang="en-US" sz="2000" dirty="0"/>
              <a:t> les matières de </a:t>
            </a:r>
            <a:r>
              <a:rPr lang="en-US" sz="2000" dirty="0" err="1"/>
              <a:t>sécurité</a:t>
            </a:r>
            <a:r>
              <a:rPr lang="en-US" sz="2000" dirty="0"/>
              <a:t> </a:t>
            </a:r>
            <a:r>
              <a:rPr lang="en-US" sz="2000" dirty="0" err="1"/>
              <a:t>nationale</a:t>
            </a:r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Content Placeholder 8" descr="A blue paper with black text&#10;&#10;Description automatically generated">
            <a:extLst>
              <a:ext uri="{FF2B5EF4-FFF2-40B4-BE49-F238E27FC236}">
                <a16:creationId xmlns:a16="http://schemas.microsoft.com/office/drawing/2014/main" id="{CD9E162E-B844-D5E1-7482-7A246F94F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494909"/>
            <a:ext cx="5344160" cy="48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7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ADOPTION DE UNCLOS III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Haiti signa la convention de Montego Bay à </a:t>
            </a:r>
            <a:r>
              <a:rPr lang="en-US" sz="1800" dirty="0" err="1"/>
              <a:t>sa</a:t>
            </a:r>
            <a:r>
              <a:rPr lang="en-US" sz="1800" dirty="0"/>
              <a:t> promulgation le 10 </a:t>
            </a:r>
            <a:r>
              <a:rPr lang="en-US" sz="1800" dirty="0" err="1"/>
              <a:t>décembre</a:t>
            </a:r>
            <a:r>
              <a:rPr lang="en-US" sz="1800" dirty="0"/>
              <a:t> 1982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La </a:t>
            </a:r>
            <a:r>
              <a:rPr lang="en-US" sz="1800" dirty="0" err="1"/>
              <a:t>ratifia</a:t>
            </a:r>
            <a:r>
              <a:rPr lang="en-US" sz="1800" dirty="0"/>
              <a:t> le 31 Juillet 1996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Ratification </a:t>
            </a:r>
            <a:r>
              <a:rPr lang="en-US" sz="1800" dirty="0" err="1"/>
              <a:t>vient</a:t>
            </a:r>
            <a:r>
              <a:rPr lang="en-US" sz="1800" dirty="0"/>
              <a:t> </a:t>
            </a:r>
            <a:r>
              <a:rPr lang="en-US" sz="1800" dirty="0" err="1"/>
              <a:t>substituer</a:t>
            </a:r>
            <a:r>
              <a:rPr lang="en-US" sz="1800" dirty="0"/>
              <a:t> les adoptions </a:t>
            </a:r>
            <a:r>
              <a:rPr lang="en-US" sz="1800" dirty="0" err="1"/>
              <a:t>antérieures</a:t>
            </a:r>
            <a:r>
              <a:rPr lang="en-US" sz="1800" dirty="0"/>
              <a:t> de: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Convention sur la </a:t>
            </a:r>
            <a:r>
              <a:rPr lang="en-US" sz="1800" dirty="0" err="1"/>
              <a:t>mer</a:t>
            </a:r>
            <a:r>
              <a:rPr lang="en-US" sz="1800" dirty="0"/>
              <a:t> </a:t>
            </a:r>
            <a:r>
              <a:rPr lang="en-US" sz="1800" dirty="0" err="1"/>
              <a:t>territoriale</a:t>
            </a:r>
            <a:r>
              <a:rPr lang="en-US" sz="1800" dirty="0"/>
              <a:t> et la zone </a:t>
            </a:r>
            <a:r>
              <a:rPr lang="en-US" sz="1800" dirty="0" err="1"/>
              <a:t>contiguë</a:t>
            </a:r>
            <a:r>
              <a:rPr lang="en-US" sz="1800" dirty="0"/>
              <a:t> (1960)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Convention sur le plateau continental (1960)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Convention sur la haute </a:t>
            </a:r>
            <a:r>
              <a:rPr lang="en-US" sz="1800" dirty="0" err="1"/>
              <a:t>mer</a:t>
            </a:r>
            <a:r>
              <a:rPr lang="en-US" sz="1800" dirty="0"/>
              <a:t> (1960)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Décrets</a:t>
            </a:r>
            <a:r>
              <a:rPr lang="en-US" sz="1800" dirty="0"/>
              <a:t> du 6 </a:t>
            </a:r>
            <a:r>
              <a:rPr lang="en-US" sz="1800" dirty="0" err="1"/>
              <a:t>avril</a:t>
            </a:r>
            <a:r>
              <a:rPr lang="en-US" sz="1800" dirty="0"/>
              <a:t> 1972 et du 8 </a:t>
            </a:r>
            <a:r>
              <a:rPr lang="en-US" sz="1800" dirty="0" err="1"/>
              <a:t>avril</a:t>
            </a:r>
            <a:r>
              <a:rPr lang="en-US" sz="1800" dirty="0"/>
              <a:t> 1977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401" r="12327"/>
          <a:stretch/>
        </p:blipFill>
        <p:spPr>
          <a:xfrm>
            <a:off x="6368978" y="1825625"/>
            <a:ext cx="4984821" cy="4541140"/>
          </a:xfrm>
          <a:noFill/>
        </p:spPr>
      </p:pic>
    </p:spTree>
    <p:extLst>
      <p:ext uri="{BB962C8B-B14F-4D97-AF65-F5344CB8AC3E}">
        <p14:creationId xmlns:p14="http://schemas.microsoft.com/office/powerpoint/2010/main" val="77680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396240"/>
            <a:ext cx="5151558" cy="333975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ÉTAT DES LIEUX DES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REVENDICATIONS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maritimeS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D’HAÏTI</a:t>
            </a:r>
            <a:endParaRPr lang="en-US" sz="4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r="14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327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937240" cy="637198"/>
          </a:xfrm>
        </p:spPr>
        <p:txBody>
          <a:bodyPr>
            <a:normAutofit/>
          </a:bodyPr>
          <a:lstStyle/>
          <a:p>
            <a:r>
              <a:rPr lang="en-US" dirty="0"/>
              <a:t>DES NÉGOCIATIONS EN ATTENTE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6626519" y="1828403"/>
            <a:ext cx="4984821" cy="389481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À part Cuba et la </a:t>
            </a:r>
            <a:r>
              <a:rPr lang="en-US" sz="2000" dirty="0" err="1"/>
              <a:t>Colombie</a:t>
            </a:r>
            <a:r>
              <a:rPr lang="en-US" sz="2000" dirty="0"/>
              <a:t>, </a:t>
            </a:r>
            <a:r>
              <a:rPr lang="en-US" sz="2000" dirty="0" err="1"/>
              <a:t>Haïti</a:t>
            </a:r>
            <a:r>
              <a:rPr lang="en-US" sz="2000" dirty="0"/>
              <a:t> partage des </a:t>
            </a:r>
            <a:r>
              <a:rPr lang="en-US" sz="2000" dirty="0" err="1"/>
              <a:t>frontières</a:t>
            </a:r>
            <a:r>
              <a:rPr lang="en-US" sz="2000" dirty="0"/>
              <a:t> </a:t>
            </a:r>
            <a:r>
              <a:rPr lang="en-US" sz="2000" dirty="0" err="1"/>
              <a:t>maritimes</a:t>
            </a:r>
            <a:r>
              <a:rPr lang="en-US" sz="2000" dirty="0"/>
              <a:t> non encore </a:t>
            </a:r>
            <a:r>
              <a:rPr lang="en-US" sz="2000" dirty="0" err="1"/>
              <a:t>définies</a:t>
            </a:r>
            <a:r>
              <a:rPr lang="en-US" sz="2000" dirty="0"/>
              <a:t> avec: </a:t>
            </a:r>
          </a:p>
          <a:p>
            <a:pPr lvl="1">
              <a:lnSpc>
                <a:spcPct val="150000"/>
              </a:lnSpc>
            </a:pPr>
            <a:r>
              <a:rPr lang="en-US" sz="2000" dirty="0" err="1"/>
              <a:t>République</a:t>
            </a:r>
            <a:r>
              <a:rPr lang="en-US" sz="2000" dirty="0"/>
              <a:t> </a:t>
            </a:r>
            <a:r>
              <a:rPr lang="en-US" sz="2000" dirty="0" err="1"/>
              <a:t>Dominicaine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000" dirty="0" err="1"/>
              <a:t>Jamaïque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000" dirty="0"/>
              <a:t>Turks &amp; </a:t>
            </a:r>
            <a:r>
              <a:rPr lang="en-US" sz="2000" dirty="0" err="1"/>
              <a:t>Caïques</a:t>
            </a:r>
            <a:r>
              <a:rPr lang="en-US" sz="2000" dirty="0"/>
              <a:t> (Grande Bretagne)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Bahamas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États-Unis? (</a:t>
            </a:r>
            <a:r>
              <a:rPr lang="en-US" sz="2000" dirty="0" err="1"/>
              <a:t>Voir</a:t>
            </a:r>
            <a:r>
              <a:rPr lang="en-US" sz="2000" dirty="0"/>
              <a:t> </a:t>
            </a:r>
            <a:r>
              <a:rPr lang="en-US" sz="2000" dirty="0" err="1"/>
              <a:t>prochaine</a:t>
            </a:r>
            <a:r>
              <a:rPr lang="en-US" sz="2000" dirty="0"/>
              <a:t> diapositive)</a:t>
            </a:r>
          </a:p>
        </p:txBody>
      </p:sp>
      <p:pic>
        <p:nvPicPr>
          <p:cNvPr id="7" name="Content Placeholder 6" descr="A blue and yellow flag&#10;&#10;Description automatically generated">
            <a:extLst>
              <a:ext uri="{FF2B5EF4-FFF2-40B4-BE49-F238E27FC236}">
                <a16:creationId xmlns:a16="http://schemas.microsoft.com/office/drawing/2014/main" id="{984AA7BC-B21F-347A-7B66-0B1DB238A2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9619" y="3428999"/>
            <a:ext cx="3028950" cy="1514475"/>
          </a:xfrm>
        </p:spPr>
      </p:pic>
      <p:pic>
        <p:nvPicPr>
          <p:cNvPr id="10" name="Picture 9" descr="A flag with a red white and blue cross&#10;&#10;Description automatically generated">
            <a:extLst>
              <a:ext uri="{FF2B5EF4-FFF2-40B4-BE49-F238E27FC236}">
                <a16:creationId xmlns:a16="http://schemas.microsoft.com/office/drawing/2014/main" id="{FA03A12D-BE0B-377F-05E5-CEF7D0B8B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96" y="3977366"/>
            <a:ext cx="2619375" cy="1743075"/>
          </a:xfrm>
          <a:prstGeom prst="rect">
            <a:avLst/>
          </a:prstGeom>
        </p:spPr>
      </p:pic>
      <p:pic>
        <p:nvPicPr>
          <p:cNvPr id="12" name="Picture 11" descr="A green and black flag&#10;&#10;Description automatically generated">
            <a:extLst>
              <a:ext uri="{FF2B5EF4-FFF2-40B4-BE49-F238E27FC236}">
                <a16:creationId xmlns:a16="http://schemas.microsoft.com/office/drawing/2014/main" id="{E186F718-B570-B58A-9F63-684120679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796" y="2261336"/>
            <a:ext cx="3028950" cy="1514475"/>
          </a:xfrm>
          <a:prstGeom prst="rect">
            <a:avLst/>
          </a:prstGeom>
        </p:spPr>
      </p:pic>
      <p:pic>
        <p:nvPicPr>
          <p:cNvPr id="14" name="Picture 13" descr="A flag with a flag and a flag with a flag and a flag with a flag and a flag with a flag and a flag with a flag and a flag with a flag and a flag with&#10;&#10;Description automatically generated">
            <a:extLst>
              <a:ext uri="{FF2B5EF4-FFF2-40B4-BE49-F238E27FC236}">
                <a16:creationId xmlns:a16="http://schemas.microsoft.com/office/drawing/2014/main" id="{985DDF7C-2C10-DE21-7DF6-8A2F625DF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" y="1712969"/>
            <a:ext cx="3028950" cy="1514475"/>
          </a:xfrm>
          <a:prstGeom prst="rect">
            <a:avLst/>
          </a:prstGeom>
        </p:spPr>
      </p:pic>
      <p:pic>
        <p:nvPicPr>
          <p:cNvPr id="16" name="Picture 15" descr="A flag with stars and stripes&#10;&#10;Description automatically generated">
            <a:extLst>
              <a:ext uri="{FF2B5EF4-FFF2-40B4-BE49-F238E27FC236}">
                <a16:creationId xmlns:a16="http://schemas.microsoft.com/office/drawing/2014/main" id="{1E686D92-45EE-3E40-CD89-A1F2C71C1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723" y="4709415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0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979B5-C385-06A1-3F35-0BF0718F3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A map of the north pole&#10;&#10;Description automatically generated">
            <a:extLst>
              <a:ext uri="{FF2B5EF4-FFF2-40B4-BE49-F238E27FC236}">
                <a16:creationId xmlns:a16="http://schemas.microsoft.com/office/drawing/2014/main" id="{9BD12A2C-9CDB-166F-9C9B-6472A6FA7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0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60DEE-0699-2849-C859-00326B34AFBE}"/>
              </a:ext>
            </a:extLst>
          </p:cNvPr>
          <p:cNvSpPr txBox="1"/>
          <p:nvPr/>
        </p:nvSpPr>
        <p:spPr>
          <a:xfrm>
            <a:off x="172720" y="6471920"/>
            <a:ext cx="219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Source: Flanders marine institute VLIZ</a:t>
            </a:r>
          </a:p>
        </p:txBody>
      </p:sp>
    </p:spTree>
    <p:extLst>
      <p:ext uri="{BB962C8B-B14F-4D97-AF65-F5344CB8AC3E}">
        <p14:creationId xmlns:p14="http://schemas.microsoft.com/office/powerpoint/2010/main" val="3699362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L’ENJEU DE </a:t>
            </a:r>
            <a:r>
              <a:rPr lang="en-US"/>
              <a:t>LA NAVASE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Île </a:t>
            </a:r>
            <a:r>
              <a:rPr lang="en-US" sz="2000" dirty="0" err="1"/>
              <a:t>appropriée</a:t>
            </a:r>
            <a:r>
              <a:rPr lang="en-US" sz="2000" dirty="0"/>
              <a:t> par les EUA </a:t>
            </a:r>
            <a:r>
              <a:rPr lang="en-US" sz="2000" dirty="0" err="1"/>
              <a:t>en</a:t>
            </a:r>
            <a:r>
              <a:rPr lang="en-US" sz="2000" dirty="0"/>
              <a:t> 1857 </a:t>
            </a:r>
            <a:r>
              <a:rPr lang="en-US" sz="2000" dirty="0" err="1"/>
              <a:t>en</a:t>
            </a:r>
            <a:r>
              <a:rPr lang="en-US" sz="2000" dirty="0"/>
              <a:t> vertu de la </a:t>
            </a:r>
            <a:r>
              <a:rPr lang="en-US" sz="2000" b="1" dirty="0" err="1">
                <a:highlight>
                  <a:srgbClr val="FFFF00"/>
                </a:highlight>
              </a:rPr>
              <a:t>Loi</a:t>
            </a:r>
            <a:r>
              <a:rPr lang="en-US" sz="2000" b="1" dirty="0">
                <a:highlight>
                  <a:srgbClr val="FFFF00"/>
                </a:highlight>
              </a:rPr>
              <a:t> sur le Guano (Guano Act)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/>
              <a:t>Située</a:t>
            </a:r>
            <a:r>
              <a:rPr lang="en-US" sz="2000" dirty="0"/>
              <a:t> a 40 mm à </a:t>
            </a:r>
            <a:r>
              <a:rPr lang="en-US" sz="2000" dirty="0" err="1"/>
              <a:t>l’ouest</a:t>
            </a:r>
            <a:r>
              <a:rPr lang="en-US" sz="2000" dirty="0"/>
              <a:t> de </a:t>
            </a:r>
            <a:r>
              <a:rPr lang="en-US" sz="2000" dirty="0" err="1"/>
              <a:t>Jérémie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/>
              <a:t>Selon</a:t>
            </a:r>
            <a:r>
              <a:rPr lang="en-US" sz="2000" dirty="0"/>
              <a:t> les </a:t>
            </a:r>
            <a:r>
              <a:rPr lang="en-US" sz="2000" dirty="0" err="1"/>
              <a:t>règles</a:t>
            </a:r>
            <a:r>
              <a:rPr lang="en-US" sz="2000" dirty="0"/>
              <a:t> de UNCLOS, </a:t>
            </a:r>
            <a:r>
              <a:rPr lang="en-US" sz="2000" dirty="0" err="1"/>
              <a:t>pourrait</a:t>
            </a:r>
            <a:r>
              <a:rPr lang="en-US" sz="2000" dirty="0"/>
              <a:t> </a:t>
            </a:r>
            <a:r>
              <a:rPr lang="en-US" sz="2000" dirty="0" err="1"/>
              <a:t>étendre</a:t>
            </a:r>
            <a:r>
              <a:rPr lang="en-US" sz="2000" dirty="0"/>
              <a:t> la </a:t>
            </a:r>
            <a:r>
              <a:rPr lang="en-US" sz="2000" dirty="0" err="1"/>
              <a:t>mer</a:t>
            </a:r>
            <a:r>
              <a:rPr lang="en-US" sz="2000" dirty="0"/>
              <a:t> </a:t>
            </a:r>
            <a:r>
              <a:rPr lang="en-US" sz="2000" dirty="0" err="1"/>
              <a:t>territoriale</a:t>
            </a:r>
            <a:r>
              <a:rPr lang="en-US" sz="2000" dirty="0"/>
              <a:t> et la ZEE </a:t>
            </a:r>
            <a:r>
              <a:rPr lang="en-US" sz="2000" dirty="0" err="1"/>
              <a:t>d’Haïti</a:t>
            </a:r>
            <a:r>
              <a:rPr lang="en-US" sz="2000" dirty="0"/>
              <a:t> dans le canal de la </a:t>
            </a:r>
            <a:r>
              <a:rPr lang="en-US" sz="2000" dirty="0" err="1"/>
              <a:t>Jamaïque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/>
              <a:t>Revendiquée</a:t>
            </a:r>
            <a:r>
              <a:rPr lang="en-US" sz="2000" dirty="0"/>
              <a:t> par </a:t>
            </a:r>
            <a:r>
              <a:rPr lang="en-US" sz="2000" dirty="0" err="1"/>
              <a:t>Haïti</a:t>
            </a:r>
            <a:r>
              <a:rPr lang="en-US" sz="2000" dirty="0"/>
              <a:t> (St-Domingue) de façon </a:t>
            </a:r>
            <a:r>
              <a:rPr lang="en-US" sz="2000" dirty="0" err="1"/>
              <a:t>implicite</a:t>
            </a:r>
            <a:r>
              <a:rPr lang="en-US" sz="2000" dirty="0"/>
              <a:t> </a:t>
            </a:r>
            <a:r>
              <a:rPr lang="en-US" sz="2000" dirty="0" err="1"/>
              <a:t>depuis</a:t>
            </a:r>
            <a:r>
              <a:rPr lang="en-US" sz="2000" dirty="0"/>
              <a:t> la constitution de 1801, et </a:t>
            </a:r>
            <a:r>
              <a:rPr lang="en-US" sz="2000" dirty="0" err="1"/>
              <a:t>explicite</a:t>
            </a:r>
            <a:r>
              <a:rPr lang="en-US" sz="2000" dirty="0"/>
              <a:t> dans la constitution </a:t>
            </a:r>
            <a:r>
              <a:rPr lang="en-US" sz="2000" dirty="0" err="1"/>
              <a:t>actuelle</a:t>
            </a:r>
            <a:endParaRPr lang="en-US" sz="2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6890490" y="411433"/>
            <a:ext cx="4174420" cy="2828169"/>
          </a:xfrm>
          <a:noFill/>
        </p:spPr>
      </p:pic>
      <p:pic>
        <p:nvPicPr>
          <p:cNvPr id="5" name="Picture 4" descr="A map of the islands&#10;&#10;Description automatically generated">
            <a:extLst>
              <a:ext uri="{FF2B5EF4-FFF2-40B4-BE49-F238E27FC236}">
                <a16:creationId xmlns:a16="http://schemas.microsoft.com/office/drawing/2014/main" id="{5827A60A-BC66-24A2-9101-A41B87CB4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820" y="2370396"/>
            <a:ext cx="3043979" cy="4168516"/>
          </a:xfrm>
          <a:prstGeom prst="rect">
            <a:avLst/>
          </a:prstGeom>
        </p:spPr>
      </p:pic>
      <p:pic>
        <p:nvPicPr>
          <p:cNvPr id="7" name="Picture 6" descr="An aerial view of a green island&#10;&#10;Description automatically generated">
            <a:extLst>
              <a:ext uri="{FF2B5EF4-FFF2-40B4-BE49-F238E27FC236}">
                <a16:creationId xmlns:a16="http://schemas.microsoft.com/office/drawing/2014/main" id="{B24FFFE2-D13F-6083-7215-DD9F03600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280" y="3618398"/>
            <a:ext cx="4632960" cy="25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1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/>
              <a:t>L’AJUSTEMENT DU CADRE LÉGAL ET INSTITUTIONNEL</a:t>
            </a:r>
            <a:endParaRPr lang="en-US" i="1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2286127"/>
            <a:ext cx="4984820" cy="36201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Introduction de la Convention de Montego Bay dans le cadre </a:t>
            </a:r>
            <a:r>
              <a:rPr lang="en-US" sz="2000" dirty="0" err="1"/>
              <a:t>normatif</a:t>
            </a:r>
            <a:r>
              <a:rPr lang="en-US" sz="2000" dirty="0"/>
              <a:t> </a:t>
            </a:r>
            <a:r>
              <a:rPr lang="en-US" sz="2000" dirty="0" err="1"/>
              <a:t>haïtien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/>
              <a:t>Projet</a:t>
            </a:r>
            <a:r>
              <a:rPr lang="en-US" sz="2000" dirty="0"/>
              <a:t> de </a:t>
            </a:r>
            <a:r>
              <a:rPr lang="en-US" sz="2000" dirty="0" err="1"/>
              <a:t>loi</a:t>
            </a:r>
            <a:r>
              <a:rPr lang="en-US" sz="2000" dirty="0"/>
              <a:t> code maritime </a:t>
            </a:r>
            <a:r>
              <a:rPr lang="en-US" sz="2000" dirty="0" err="1"/>
              <a:t>haïtien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/>
              <a:t>Redéfinition</a:t>
            </a:r>
            <a:r>
              <a:rPr lang="en-US" sz="2000" dirty="0"/>
              <a:t> des </a:t>
            </a:r>
            <a:r>
              <a:rPr lang="en-US" sz="2000" dirty="0" err="1"/>
              <a:t>lignes</a:t>
            </a:r>
            <a:r>
              <a:rPr lang="en-US" sz="2000" dirty="0"/>
              <a:t> de base: </a:t>
            </a:r>
            <a:r>
              <a:rPr lang="en-US" sz="2000" dirty="0" err="1"/>
              <a:t>relevés</a:t>
            </a:r>
            <a:r>
              <a:rPr lang="en-US" sz="2000" dirty="0"/>
              <a:t> </a:t>
            </a:r>
            <a:r>
              <a:rPr lang="en-US" sz="2000" dirty="0" err="1"/>
              <a:t>hydrographiques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/>
              <a:t>Redéfinir</a:t>
            </a:r>
            <a:r>
              <a:rPr lang="en-US" sz="2000" dirty="0"/>
              <a:t> le cadre </a:t>
            </a:r>
            <a:r>
              <a:rPr lang="en-US" sz="2000" dirty="0" err="1"/>
              <a:t>légal</a:t>
            </a:r>
            <a:r>
              <a:rPr lang="en-US" sz="2000" dirty="0"/>
              <a:t> pour clarifier les </a:t>
            </a:r>
            <a:r>
              <a:rPr lang="en-US" sz="2000" dirty="0" err="1"/>
              <a:t>compétences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tant </a:t>
            </a:r>
            <a:r>
              <a:rPr lang="en-US" sz="2000" dirty="0" err="1"/>
              <a:t>qu’État</a:t>
            </a:r>
            <a:r>
              <a:rPr lang="en-US" sz="2000" dirty="0"/>
              <a:t> </a:t>
            </a:r>
            <a:r>
              <a:rPr lang="en-US" sz="2000" dirty="0" err="1"/>
              <a:t>côtier</a:t>
            </a:r>
            <a:r>
              <a:rPr lang="en-US" sz="2000" dirty="0"/>
              <a:t>, État du port et État </a:t>
            </a:r>
            <a:r>
              <a:rPr lang="en-US" sz="2000" dirty="0" err="1"/>
              <a:t>Pavillon</a:t>
            </a:r>
            <a:endParaRPr lang="en-US" sz="2000" dirty="0"/>
          </a:p>
        </p:txBody>
      </p:sp>
      <p:pic>
        <p:nvPicPr>
          <p:cNvPr id="3" name="Picture Placeholder 2" descr="A flag with a picture of a cart and a palm tree&#10;&#10;Description automatically generated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632" r="31623" b="1"/>
          <a:stretch/>
        </p:blipFill>
        <p:spPr>
          <a:xfrm>
            <a:off x="6368978" y="1825625"/>
            <a:ext cx="4984821" cy="4541140"/>
          </a:xfrm>
          <a:noFill/>
        </p:spPr>
      </p:pic>
    </p:spTree>
    <p:extLst>
      <p:ext uri="{BB962C8B-B14F-4D97-AF65-F5344CB8AC3E}">
        <p14:creationId xmlns:p14="http://schemas.microsoft.com/office/powerpoint/2010/main" val="533643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A232DAC7-6E18-4CD3-85D7-16DE5422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104" b="8104"/>
          <a:stretch/>
        </p:blipFill>
        <p:spPr>
          <a:xfrm>
            <a:off x="0" y="64475"/>
            <a:ext cx="12192000" cy="6793525"/>
          </a:xfrm>
        </p:spPr>
      </p:pic>
    </p:spTree>
    <p:extLst>
      <p:ext uri="{BB962C8B-B14F-4D97-AF65-F5344CB8AC3E}">
        <p14:creationId xmlns:p14="http://schemas.microsoft.com/office/powerpoint/2010/main" val="96863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HUGO </a:t>
            </a:r>
            <a:r>
              <a:rPr lang="en-US" dirty="0" err="1"/>
              <a:t>GRoTIUS</a:t>
            </a:r>
            <a:r>
              <a:rPr lang="en-US" dirty="0"/>
              <a:t> ET LE </a:t>
            </a:r>
            <a:r>
              <a:rPr lang="en-US" i="1" dirty="0">
                <a:solidFill>
                  <a:srgbClr val="0070C0"/>
                </a:solidFill>
              </a:rPr>
              <a:t>MARE LIBERUM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r>
              <a:rPr lang="en-US" sz="2000" dirty="0" err="1"/>
              <a:t>Juriste</a:t>
            </a:r>
            <a:r>
              <a:rPr lang="en-US" sz="2000" dirty="0"/>
              <a:t> et philosophe </a:t>
            </a:r>
            <a:r>
              <a:rPr lang="en-US" sz="2000" dirty="0" err="1"/>
              <a:t>hollandais</a:t>
            </a:r>
            <a:r>
              <a:rPr lang="en-US" sz="2000" dirty="0"/>
              <a:t> du 17e siècle</a:t>
            </a:r>
          </a:p>
          <a:p>
            <a:r>
              <a:rPr lang="en-US" sz="2000" dirty="0" err="1"/>
              <a:t>Traité</a:t>
            </a:r>
            <a:r>
              <a:rPr lang="en-US" sz="2000" dirty="0"/>
              <a:t> </a:t>
            </a:r>
            <a:r>
              <a:rPr lang="en-US" sz="2000" dirty="0" err="1"/>
              <a:t>publié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1609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Mare Liberum</a:t>
            </a:r>
          </a:p>
          <a:p>
            <a:r>
              <a:rPr lang="en-US" sz="2000" dirty="0"/>
              <a:t>Latin pour </a:t>
            </a:r>
            <a:r>
              <a:rPr lang="en-US" sz="2000" i="1" dirty="0"/>
              <a:t>“Liberté des </a:t>
            </a:r>
            <a:r>
              <a:rPr lang="en-US" sz="2000" i="1" dirty="0" err="1"/>
              <a:t>mers</a:t>
            </a:r>
            <a:r>
              <a:rPr lang="en-US" sz="2000" i="1" dirty="0"/>
              <a:t>”</a:t>
            </a:r>
          </a:p>
          <a:p>
            <a:pPr marL="0" indent="0" algn="ctr">
              <a:buNone/>
            </a:pPr>
            <a:r>
              <a:rPr lang="en-US" sz="2000" b="1" dirty="0" err="1">
                <a:solidFill>
                  <a:srgbClr val="C00000"/>
                </a:solidFill>
              </a:rPr>
              <a:t>Toute</a:t>
            </a:r>
            <a:r>
              <a:rPr lang="en-US" sz="2000" b="1" dirty="0">
                <a:solidFill>
                  <a:srgbClr val="C00000"/>
                </a:solidFill>
              </a:rPr>
              <a:t> nation </a:t>
            </a:r>
            <a:r>
              <a:rPr lang="en-US" sz="2000" b="1" dirty="0" err="1">
                <a:solidFill>
                  <a:srgbClr val="C00000"/>
                </a:solidFill>
              </a:rPr>
              <a:t>est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en</a:t>
            </a:r>
            <a:r>
              <a:rPr lang="en-US" sz="2000" b="1" dirty="0">
                <a:solidFill>
                  <a:srgbClr val="C00000"/>
                </a:solidFill>
              </a:rPr>
              <a:t> droit de </a:t>
            </a:r>
            <a:r>
              <a:rPr lang="en-US" sz="2000" b="1" dirty="0" err="1">
                <a:solidFill>
                  <a:srgbClr val="C00000"/>
                </a:solidFill>
              </a:rPr>
              <a:t>naviguer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toutes</a:t>
            </a:r>
            <a:r>
              <a:rPr lang="en-US" sz="2000" b="1" dirty="0">
                <a:solidFill>
                  <a:srgbClr val="C00000"/>
                </a:solidFill>
              </a:rPr>
              <a:t> les </a:t>
            </a:r>
            <a:r>
              <a:rPr lang="en-US" sz="2000" b="1" dirty="0" err="1">
                <a:solidFill>
                  <a:srgbClr val="C00000"/>
                </a:solidFill>
              </a:rPr>
              <a:t>mers</a:t>
            </a:r>
            <a:r>
              <a:rPr lang="en-US" sz="2000" b="1" dirty="0">
                <a:solidFill>
                  <a:srgbClr val="C00000"/>
                </a:solidFill>
              </a:rPr>
              <a:t> pour </a:t>
            </a:r>
            <a:r>
              <a:rPr lang="en-US" sz="2000" b="1" dirty="0" err="1">
                <a:solidFill>
                  <a:srgbClr val="C00000"/>
                </a:solidFill>
              </a:rPr>
              <a:t>commercer</a:t>
            </a:r>
            <a:r>
              <a:rPr lang="en-US" sz="2000" b="1" dirty="0">
                <a:solidFill>
                  <a:srgbClr val="C00000"/>
                </a:solidFill>
              </a:rPr>
              <a:t> avec </a:t>
            </a:r>
            <a:r>
              <a:rPr lang="en-US" sz="2000" b="1" dirty="0" err="1">
                <a:solidFill>
                  <a:srgbClr val="C00000"/>
                </a:solidFill>
              </a:rPr>
              <a:t>toute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autre</a:t>
            </a:r>
            <a:r>
              <a:rPr lang="en-US" sz="2000" b="1" dirty="0">
                <a:solidFill>
                  <a:srgbClr val="C00000"/>
                </a:solidFill>
              </a:rPr>
              <a:t> nation</a:t>
            </a:r>
          </a:p>
          <a:p>
            <a:r>
              <a:rPr lang="en-US" sz="2000" dirty="0" err="1"/>
              <a:t>Réaction</a:t>
            </a:r>
            <a:r>
              <a:rPr lang="en-US" sz="2000" dirty="0"/>
              <a:t> à la politique “</a:t>
            </a:r>
            <a:r>
              <a:rPr lang="en-US" sz="2000" i="1" dirty="0"/>
              <a:t>Mare Clausum” </a:t>
            </a:r>
            <a:r>
              <a:rPr lang="en-US" sz="2000" dirty="0"/>
              <a:t>du Portugal</a:t>
            </a:r>
          </a:p>
        </p:txBody>
      </p:sp>
      <p:pic>
        <p:nvPicPr>
          <p:cNvPr id="7" name="Content Placeholder 6" descr="A close-up of a book&#10;&#10;Description automatically generated">
            <a:extLst>
              <a:ext uri="{FF2B5EF4-FFF2-40B4-BE49-F238E27FC236}">
                <a16:creationId xmlns:a16="http://schemas.microsoft.com/office/drawing/2014/main" id="{3EA83CA2-EF5B-BC0B-6852-6D1543FC24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769745"/>
            <a:ext cx="2874581" cy="4541838"/>
          </a:xfrm>
        </p:spPr>
      </p:pic>
      <p:pic>
        <p:nvPicPr>
          <p:cNvPr id="11" name="Picture 10" descr="A person holding a book&#10;&#10;Description automatically generated">
            <a:extLst>
              <a:ext uri="{FF2B5EF4-FFF2-40B4-BE49-F238E27FC236}">
                <a16:creationId xmlns:a16="http://schemas.microsoft.com/office/drawing/2014/main" id="{168E9DC8-B4C0-73E6-9C32-61B8B0A1F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511" y="2763520"/>
            <a:ext cx="2756611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3CA073-ABB0-4643-808B-5C18EB02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MERCI!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2705ABF-D7BE-4A38-AC01-695024BC5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WWW. HAITI-MARITIME.ORG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1A7168F2-04B7-456D-A6BF-6219D132A9A7}"/>
              </a:ext>
            </a:extLst>
          </p:cNvPr>
          <p:cNvSpPr txBox="1">
            <a:spLocks/>
          </p:cNvSpPr>
          <p:nvPr/>
        </p:nvSpPr>
        <p:spPr>
          <a:xfrm>
            <a:off x="7282304" y="4462095"/>
            <a:ext cx="3652396" cy="247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en-US" sz="1800" spc="150" dirty="0">
                <a:solidFill>
                  <a:schemeClr val="tx1"/>
                </a:solidFill>
                <a:latin typeface="+mj-lt"/>
                <a:cs typeface="Gill Sans" panose="020B0502020104020203" pitchFamily="34" charset="-79"/>
              </a:rPr>
              <a:t>PIERRE ROSSINI JACQUES</a:t>
            </a:r>
            <a:endParaRPr kumimoji="0" lang="en-US" sz="180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EBFA468C-C482-47DB-BEFF-DA59E6F42024}"/>
              </a:ext>
            </a:extLst>
          </p:cNvPr>
          <p:cNvSpPr txBox="1">
            <a:spLocks/>
          </p:cNvSpPr>
          <p:nvPr/>
        </p:nvSpPr>
        <p:spPr>
          <a:xfrm>
            <a:off x="7282306" y="4916567"/>
            <a:ext cx="4065143" cy="1617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spc="150" dirty="0" err="1">
                <a:solidFill>
                  <a:schemeClr val="tx1"/>
                </a:solidFill>
                <a:latin typeface="+mj-lt"/>
                <a:cs typeface="Gill Sans Light" panose="020B0302020104020203" pitchFamily="34" charset="-79"/>
              </a:rPr>
              <a:t>Rossini.jacques</a:t>
            </a:r>
            <a:r>
              <a:rPr kumimoji="0" lang="en-US" sz="180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Gill Sans Light" panose="020B0302020104020203" pitchFamily="34" charset="-79"/>
              </a:rPr>
              <a:t>@haiti-maritime.org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A177D19-C8E3-4F5C-9A4A-5AF061B0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0272" y="4462093"/>
            <a:ext cx="289490" cy="26501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ACBF4AB-293D-4DFE-B772-B09A65120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0272" y="4857727"/>
            <a:ext cx="289490" cy="265015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7665" r="17665"/>
          <a:stretch/>
        </p:blipFill>
        <p:spPr/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90057AD-E2B3-C880-E041-F5C636C8E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19850" y="-80372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2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8784E-EC0D-41FF-94C3-0B7F1DF01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AA9AF-2D1E-D5F5-D42E-51D6682F1915}"/>
              </a:ext>
            </a:extLst>
          </p:cNvPr>
          <p:cNvSpPr txBox="1"/>
          <p:nvPr/>
        </p:nvSpPr>
        <p:spPr>
          <a:xfrm>
            <a:off x="233680" y="1539855"/>
            <a:ext cx="116352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https://langloishg.fr/documents/le-lit-des-mers-et-des-oceans-patrimoine-commun-de-lhumanite-discours-darvid-pardo-devant-lassemblee-generale-de-lonu-1967/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3"/>
              </a:rPr>
              <a:t>https://legal.un.org/diplomaticconferences/1958_los/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4"/>
              </a:rPr>
              <a:t>https://treaties.un.org/pages/ViewDetails.aspx?src=TREATY&amp;mtdsg_no=XXI-1&amp;chapter=21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5"/>
              </a:rPr>
              <a:t>https://www.alternatives-economiques.fr/zones-oceaniques-dapres-convention-nations-unies-droit-de-mer-cnudm-0105201174876.html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6"/>
              </a:rPr>
              <a:t>https://www.fao.org/faolex/results/details/en/c/LEX-FAOC025341/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7"/>
              </a:rPr>
              <a:t>https://www.state.gov/wp-content/uploads/2019/12/LIS-112.pdf</a:t>
            </a:r>
            <a:r>
              <a:rPr lang="en-CA" dirty="0"/>
              <a:t> </a:t>
            </a:r>
          </a:p>
          <a:p>
            <a:endParaRPr lang="en-CA" dirty="0"/>
          </a:p>
          <a:p>
            <a:r>
              <a:rPr lang="en-CA" dirty="0">
                <a:hlinkClick r:id="rId8"/>
              </a:rPr>
              <a:t>https://treaties.un.org/Pages/ViewDetailsIII.aspx?src=TREATY&amp;mtdsg_no=XXI-6&amp;chapter=21&amp;Temp=mtdsg3&amp;clang=_en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9"/>
              </a:rPr>
              <a:t>https://www.marineregions.org/eezsearch.php</a:t>
            </a:r>
            <a:r>
              <a:rPr lang="en-CA" dirty="0"/>
              <a:t>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BIBLIOGRAPHIE (suite)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8784E-EC0D-41FF-94C3-0B7F1DF01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AA9AF-2D1E-D5F5-D42E-51D6682F1915}"/>
              </a:ext>
            </a:extLst>
          </p:cNvPr>
          <p:cNvSpPr txBox="1"/>
          <p:nvPr/>
        </p:nvSpPr>
        <p:spPr>
          <a:xfrm>
            <a:off x="233680" y="1539855"/>
            <a:ext cx="116352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https://treaties.un.org/Pages/Treaties.aspx?id=21&amp;subid=A&amp;clang=_fr</a:t>
            </a:r>
            <a:r>
              <a:rPr lang="en-CA" dirty="0"/>
              <a:t> </a:t>
            </a:r>
          </a:p>
          <a:p>
            <a:r>
              <a:rPr lang="en-CA" dirty="0">
                <a:hlinkClick r:id="rId3"/>
              </a:rPr>
              <a:t>https://www.fao.org/faolex/results/details/en/c/LEX-FAOC025341/</a:t>
            </a:r>
            <a:endParaRPr lang="en-CA" dirty="0"/>
          </a:p>
          <a:p>
            <a:r>
              <a:rPr lang="en-CA" dirty="0">
                <a:hlinkClick r:id="rId4"/>
              </a:rPr>
              <a:t>https://www.fao.org/faolex/results/details/fr/c/LEX-FAOC023917/</a:t>
            </a:r>
            <a:endParaRPr lang="en-CA" dirty="0"/>
          </a:p>
          <a:p>
            <a:r>
              <a:rPr lang="en-CA" dirty="0">
                <a:hlinkClick r:id="rId5"/>
              </a:rPr>
              <a:t>https://faolex.fao.org/docs/pdf/hai1210.pdf</a:t>
            </a:r>
            <a:endParaRPr lang="en-CA" dirty="0"/>
          </a:p>
          <a:p>
            <a:r>
              <a:rPr lang="en-CA" dirty="0">
                <a:hlinkClick r:id="rId6"/>
              </a:rPr>
              <a:t>https://www.fao.org/faolex/</a:t>
            </a:r>
            <a:endParaRPr lang="en-CA" dirty="0"/>
          </a:p>
          <a:p>
            <a:r>
              <a:rPr lang="en-CA" dirty="0">
                <a:hlinkClick r:id="rId7"/>
              </a:rPr>
              <a:t>https://www.fao.org/faolex/results/details/es/c/LEX-FAOC001212/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478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dirty="0"/>
              <a:t>LE TOURNANT DES ANNÉES 50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3280" r="13280"/>
          <a:stretch/>
        </p:blipFill>
        <p:spPr>
          <a:xfrm>
            <a:off x="586083" y="1635759"/>
            <a:ext cx="3304582" cy="3003549"/>
          </a:xfrm>
          <a:noFill/>
        </p:spPr>
      </p:pic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000" dirty="0"/>
              <a:t>Proclamation de Truman (1945)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Développement</a:t>
            </a:r>
            <a:r>
              <a:rPr lang="en-US" sz="2000" dirty="0"/>
              <a:t> des technologies de </a:t>
            </a:r>
            <a:r>
              <a:rPr lang="en-US" sz="2000" dirty="0" err="1"/>
              <a:t>pêche</a:t>
            </a:r>
            <a:r>
              <a:rPr lang="en-US" sz="2000" dirty="0"/>
              <a:t> </a:t>
            </a:r>
            <a:r>
              <a:rPr lang="en-US" sz="2000" dirty="0" err="1"/>
              <a:t>hauturière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Naissance de Nouvelles nations (</a:t>
            </a:r>
            <a:r>
              <a:rPr lang="en-US" sz="2000" dirty="0" err="1"/>
              <a:t>Décolinisation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Besoin</a:t>
            </a:r>
            <a:r>
              <a:rPr lang="en-US" sz="2000" dirty="0"/>
              <a:t> d’un nouveau cadre </a:t>
            </a:r>
            <a:r>
              <a:rPr lang="en-US" sz="2000" dirty="0" err="1"/>
              <a:t>légal</a:t>
            </a:r>
            <a:r>
              <a:rPr lang="en-US" sz="2000" dirty="0"/>
              <a:t> </a:t>
            </a:r>
            <a:r>
              <a:rPr lang="en-US" sz="2000" dirty="0" err="1"/>
              <a:t>assurant</a:t>
            </a:r>
            <a:r>
              <a:rPr lang="en-US" sz="2000" dirty="0"/>
              <a:t> la cohabitation </a:t>
            </a:r>
            <a:r>
              <a:rPr lang="en-US" sz="2000" dirty="0" err="1"/>
              <a:t>pacifique</a:t>
            </a:r>
            <a:r>
              <a:rPr lang="en-US" sz="2000" dirty="0"/>
              <a:t> des nations et </a:t>
            </a:r>
            <a:r>
              <a:rPr lang="en-US" sz="2000" dirty="0" err="1"/>
              <a:t>l’exploitation</a:t>
            </a:r>
            <a:r>
              <a:rPr lang="en-US" sz="2000" dirty="0"/>
              <a:t> des richesses de la </a:t>
            </a:r>
            <a:r>
              <a:rPr lang="en-US" sz="2000" dirty="0" err="1"/>
              <a:t>mer</a:t>
            </a:r>
            <a:r>
              <a:rPr lang="en-US" sz="2000" dirty="0"/>
              <a:t> par les États </a:t>
            </a:r>
            <a:r>
              <a:rPr lang="en-US" sz="2000" dirty="0" err="1"/>
              <a:t>côtiers</a:t>
            </a:r>
            <a:endParaRPr lang="en-US" sz="2000" dirty="0"/>
          </a:p>
        </p:txBody>
      </p:sp>
      <p:pic>
        <p:nvPicPr>
          <p:cNvPr id="5" name="Picture 4" descr="Several fishing boats in the water&#10;&#10;Description automatically generated">
            <a:extLst>
              <a:ext uri="{FF2B5EF4-FFF2-40B4-BE49-F238E27FC236}">
                <a16:creationId xmlns:a16="http://schemas.microsoft.com/office/drawing/2014/main" id="{4EA326D1-5DE1-9731-F066-7D10B43AB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28573"/>
            <a:ext cx="5311514" cy="2100893"/>
          </a:xfrm>
          <a:prstGeom prst="rect">
            <a:avLst/>
          </a:prstGeom>
        </p:spPr>
      </p:pic>
      <p:pic>
        <p:nvPicPr>
          <p:cNvPr id="9" name="Picture 8" descr="A scale of justice with a map of the world&#10;&#10;Description automatically generated">
            <a:extLst>
              <a:ext uri="{FF2B5EF4-FFF2-40B4-BE49-F238E27FC236}">
                <a16:creationId xmlns:a16="http://schemas.microsoft.com/office/drawing/2014/main" id="{20B1177C-7885-2E70-CEBD-7AAB2C7ED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236" y="2529427"/>
            <a:ext cx="3006681" cy="20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8574" b="3905"/>
          <a:stretch/>
        </p:blipFill>
        <p:spPr>
          <a:xfrm>
            <a:off x="20" y="681529"/>
            <a:ext cx="12191980" cy="5494941"/>
          </a:xfrm>
          <a:noFill/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5C00377-489B-40EC-B059-26BDDD2E89B9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2647012"/>
            <a:ext cx="4950937" cy="1872028"/>
          </a:xfrm>
        </p:spPr>
        <p:txBody>
          <a:bodyPr anchor="b">
            <a:normAutofit/>
          </a:bodyPr>
          <a:lstStyle/>
          <a:p>
            <a:r>
              <a:rPr lang="en-US" sz="4200"/>
              <a:t>L’ONU ET LA </a:t>
            </a:r>
            <a:r>
              <a:rPr lang="en-US" sz="4200" err="1"/>
              <a:t>dÉlimitation</a:t>
            </a:r>
            <a:r>
              <a:rPr lang="en-US" sz="4200"/>
              <a:t> maritime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13D4F-83D9-2550-8442-FD0EA82BEB80}"/>
              </a:ext>
            </a:extLst>
          </p:cNvPr>
          <p:cNvSpPr txBox="1"/>
          <p:nvPr/>
        </p:nvSpPr>
        <p:spPr>
          <a:xfrm>
            <a:off x="9872134" y="597641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700">
                <a:solidFill>
                  <a:srgbClr val="FFFFFF"/>
                </a:solidFill>
                <a:hlinkClick r:id="rId4" tooltip="https://austria-forum.org/af/Geography/America/United_States/Pictures/New_York_3/Headquarters_of_the_United_Nations_-_Assembly_Hal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CA" sz="700">
                <a:solidFill>
                  <a:srgbClr val="FFFFFF"/>
                </a:solidFill>
              </a:rPr>
              <a:t> by Unknown Author is licensed under </a:t>
            </a:r>
            <a:r>
              <a:rPr lang="en-CA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CA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LE DISCOURS HISTORIQUE DU </a:t>
            </a:r>
            <a:r>
              <a:rPr lang="en-US" dirty="0">
                <a:solidFill>
                  <a:srgbClr val="0070C0"/>
                </a:solidFill>
              </a:rPr>
              <a:t>DR. </a:t>
            </a:r>
            <a:r>
              <a:rPr lang="en-US" i="1" dirty="0">
                <a:solidFill>
                  <a:srgbClr val="0070C0"/>
                </a:solidFill>
              </a:rPr>
              <a:t>ARVID PARDO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>
            <a:normAutofit/>
          </a:bodyPr>
          <a:lstStyle/>
          <a:p>
            <a:r>
              <a:rPr lang="en-US" sz="1800" dirty="0" err="1"/>
              <a:t>Représentant</a:t>
            </a:r>
            <a:r>
              <a:rPr lang="en-US" sz="1800" dirty="0"/>
              <a:t> </a:t>
            </a:r>
            <a:r>
              <a:rPr lang="en-US" sz="1800" dirty="0" err="1"/>
              <a:t>Maltais</a:t>
            </a:r>
            <a:r>
              <a:rPr lang="en-US" sz="1800" dirty="0"/>
              <a:t> aux Nations </a:t>
            </a:r>
            <a:r>
              <a:rPr lang="en-US" sz="1800" dirty="0" err="1"/>
              <a:t>Unies</a:t>
            </a:r>
            <a:endParaRPr lang="en-US" sz="1800" dirty="0"/>
          </a:p>
          <a:p>
            <a:r>
              <a:rPr lang="en-US" sz="1800" b="1" dirty="0">
                <a:highlight>
                  <a:srgbClr val="FFFF00"/>
                </a:highlight>
              </a:rPr>
              <a:t>1er Novembre 1967 </a:t>
            </a:r>
            <a:r>
              <a:rPr lang="en-US" sz="1800" dirty="0" err="1"/>
              <a:t>devant</a:t>
            </a:r>
            <a:r>
              <a:rPr lang="en-US" sz="1800" dirty="0"/>
              <a:t> </a:t>
            </a:r>
            <a:r>
              <a:rPr lang="en-US" sz="1800" dirty="0" err="1"/>
              <a:t>l’Assemblée</a:t>
            </a:r>
            <a:r>
              <a:rPr lang="en-US" sz="1800" dirty="0"/>
              <a:t> Générale</a:t>
            </a:r>
          </a:p>
          <a:p>
            <a:r>
              <a:rPr lang="fr-FR" sz="1800" dirty="0"/>
              <a:t>Alerte sur les risques d’une </a:t>
            </a:r>
            <a:r>
              <a:rPr lang="fr-FR" sz="1800" i="1" dirty="0"/>
              <a:t>« lutte sans merci pour s’assurer des droits de souveraineté sur les terres sous-marines du monde »</a:t>
            </a:r>
          </a:p>
          <a:p>
            <a:r>
              <a:rPr lang="fr-FR" sz="1800" i="1" dirty="0"/>
              <a:t>Plaide pour l’utilisation des fonds marins à des fins exclusivement pacifiques et demande qu’ils soient déclarés « patrimoine commun de l’humanité »</a:t>
            </a:r>
          </a:p>
          <a:p>
            <a:r>
              <a:rPr lang="fr-FR" sz="1800" i="1" dirty="0"/>
              <a:t>Début d’un processus qui aboutit à la </a:t>
            </a:r>
            <a:r>
              <a:rPr lang="fr-FR" sz="1800" b="1" i="1" dirty="0"/>
              <a:t>Convention des Nations Unies  sur le Droit de la Mer </a:t>
            </a:r>
            <a:r>
              <a:rPr lang="fr-FR" sz="1800" i="1" dirty="0"/>
              <a:t>en 1982</a:t>
            </a:r>
            <a:endParaRPr lang="en-US" sz="1800" i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" b="33842"/>
          <a:stretch/>
        </p:blipFill>
        <p:spPr>
          <a:xfrm>
            <a:off x="5715731" y="1520825"/>
            <a:ext cx="3581399" cy="3262632"/>
          </a:xfrm>
          <a:noFill/>
        </p:spPr>
      </p:pic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2BFB04FB-A4B5-6C5C-64FA-6404125BE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0" y="274828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UNCLOS I (24 </a:t>
            </a:r>
            <a:r>
              <a:rPr lang="en-US" dirty="0" err="1"/>
              <a:t>février</a:t>
            </a:r>
            <a:r>
              <a:rPr lang="en-US" dirty="0"/>
              <a:t> – 27 </a:t>
            </a:r>
            <a:r>
              <a:rPr lang="en-US" dirty="0" err="1"/>
              <a:t>avril</a:t>
            </a:r>
            <a:r>
              <a:rPr lang="en-US" dirty="0"/>
              <a:t> 1958)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Genève (Suisse), 4 Conventions </a:t>
            </a:r>
            <a:r>
              <a:rPr lang="en-US" sz="2000" dirty="0" err="1"/>
              <a:t>adoptées</a:t>
            </a:r>
            <a:r>
              <a:rPr lang="en-US" sz="2000" dirty="0"/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Convention sur la Mer </a:t>
            </a:r>
            <a:r>
              <a:rPr lang="en-US" sz="2000" dirty="0" err="1"/>
              <a:t>territoriale</a:t>
            </a:r>
            <a:r>
              <a:rPr lang="en-US" sz="2000" dirty="0"/>
              <a:t> et la Zone </a:t>
            </a:r>
            <a:r>
              <a:rPr lang="en-US" sz="2000" dirty="0" err="1"/>
              <a:t>Contiguë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Convention de la Haute Mer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Convention sur la </a:t>
            </a:r>
            <a:r>
              <a:rPr lang="en-US" sz="2000" dirty="0" err="1"/>
              <a:t>pêche</a:t>
            </a:r>
            <a:r>
              <a:rPr lang="en-US" sz="2000" dirty="0"/>
              <a:t> et la conservation des </a:t>
            </a:r>
            <a:r>
              <a:rPr lang="en-US" sz="2000" dirty="0" err="1"/>
              <a:t>ressources</a:t>
            </a:r>
            <a:r>
              <a:rPr lang="en-US" sz="2000" dirty="0"/>
              <a:t> </a:t>
            </a:r>
            <a:r>
              <a:rPr lang="en-US" sz="2000" dirty="0" err="1"/>
              <a:t>biologiques</a:t>
            </a:r>
            <a:r>
              <a:rPr lang="en-US" sz="2000" dirty="0"/>
              <a:t> de la haute </a:t>
            </a:r>
            <a:r>
              <a:rPr lang="en-US" sz="2000" dirty="0" err="1"/>
              <a:t>mer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Convention sur le plateau continental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UNCLOS II (17 Mars – 26 Avril 1960)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FBC808-1837-4C36-BFF0-135B8C1042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 dirty="0" err="1"/>
              <a:t>Devait</a:t>
            </a:r>
            <a:r>
              <a:rPr lang="en-US" sz="1900" dirty="0"/>
              <a:t> </a:t>
            </a:r>
            <a:r>
              <a:rPr lang="en-US" sz="1900" dirty="0" err="1"/>
              <a:t>aborder</a:t>
            </a:r>
            <a:r>
              <a:rPr lang="en-US" sz="1900" dirty="0"/>
              <a:t> la question de la </a:t>
            </a:r>
            <a:r>
              <a:rPr lang="en-US" sz="1900" dirty="0" err="1"/>
              <a:t>largeur</a:t>
            </a:r>
            <a:r>
              <a:rPr lang="en-US" sz="1900" dirty="0"/>
              <a:t> de la </a:t>
            </a:r>
            <a:r>
              <a:rPr lang="en-US" sz="1900" dirty="0" err="1"/>
              <a:t>mer</a:t>
            </a:r>
            <a:r>
              <a:rPr lang="en-US" sz="1900" dirty="0"/>
              <a:t> </a:t>
            </a:r>
            <a:r>
              <a:rPr lang="en-US" sz="1900" dirty="0" err="1"/>
              <a:t>territoriale</a:t>
            </a:r>
            <a:r>
              <a:rPr lang="en-US" sz="1900" dirty="0"/>
              <a:t> et les </a:t>
            </a:r>
            <a:r>
              <a:rPr lang="en-US" sz="1900" dirty="0" err="1"/>
              <a:t>limites</a:t>
            </a:r>
            <a:r>
              <a:rPr lang="en-US" sz="1900" dirty="0"/>
              <a:t> de zones de </a:t>
            </a:r>
            <a:r>
              <a:rPr lang="en-US" sz="1900" dirty="0" err="1"/>
              <a:t>pêche</a:t>
            </a:r>
            <a:endParaRPr lang="en-US" sz="1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1900" dirty="0" err="1"/>
              <a:t>Haïti</a:t>
            </a:r>
            <a:r>
              <a:rPr lang="en-US" sz="1900" dirty="0"/>
              <a:t>, </a:t>
            </a:r>
            <a:r>
              <a:rPr lang="en-US" sz="1900" dirty="0" err="1"/>
              <a:t>présente</a:t>
            </a:r>
            <a:r>
              <a:rPr lang="en-US" sz="1900" dirty="0"/>
              <a:t> aux deux </a:t>
            </a:r>
            <a:r>
              <a:rPr lang="en-US" sz="1900" dirty="0" err="1"/>
              <a:t>conférences</a:t>
            </a:r>
            <a:endParaRPr lang="en-US" sz="1900" dirty="0"/>
          </a:p>
          <a:p>
            <a:pPr marL="0" indent="0">
              <a:lnSpc>
                <a:spcPct val="100000"/>
              </a:lnSpc>
              <a:buNone/>
            </a:pPr>
            <a:endParaRPr lang="en-US" sz="1900" dirty="0"/>
          </a:p>
          <a:p>
            <a:pPr>
              <a:lnSpc>
                <a:spcPct val="100000"/>
              </a:lnSpc>
            </a:pPr>
            <a:r>
              <a:rPr lang="en-US" sz="1900" dirty="0" err="1"/>
              <a:t>Décisions</a:t>
            </a:r>
            <a:r>
              <a:rPr lang="en-US" sz="1900" dirty="0"/>
              <a:t> finales </a:t>
            </a:r>
            <a:r>
              <a:rPr lang="en-US" sz="1900" dirty="0" err="1"/>
              <a:t>laissées</a:t>
            </a:r>
            <a:r>
              <a:rPr lang="en-US" sz="1900" dirty="0"/>
              <a:t> pour des discussions </a:t>
            </a:r>
            <a:r>
              <a:rPr lang="en-US" sz="1900" dirty="0" err="1"/>
              <a:t>ultérieures</a:t>
            </a:r>
            <a:r>
              <a:rPr lang="en-US" sz="1900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 dirty="0"/>
              <a:t>Les CONFÉRENCEs SUR LE DROIT DE LA MER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(UNCLOS)</a:t>
            </a:r>
          </a:p>
        </p:txBody>
      </p:sp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 anchor="ctr">
            <a:normAutofit/>
          </a:bodyPr>
          <a:lstStyle/>
          <a:p>
            <a:r>
              <a:rPr lang="en-US" sz="3300"/>
              <a:t>3E CONFÉRENCE SUR LE DROIT DE LA MER (UNCLOS III)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Picture Placeholder 5" descr="A group of people in a conference room&#10;&#10;Description automatically generated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015" r="16545"/>
          <a:stretch/>
        </p:blipFill>
        <p:spPr>
          <a:xfrm>
            <a:off x="838200" y="1825625"/>
            <a:ext cx="4984820" cy="4530724"/>
          </a:xfrm>
          <a:noFill/>
        </p:spPr>
      </p:pic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/>
              <a:t>1973 à 1982</a:t>
            </a:r>
          </a:p>
          <a:p>
            <a:pPr marL="0" indent="0">
              <a:buNone/>
            </a:pPr>
            <a:r>
              <a:rPr lang="en-US" sz="2000" dirty="0" err="1"/>
              <a:t>Aboutit</a:t>
            </a:r>
            <a:r>
              <a:rPr lang="en-US" sz="2000" dirty="0"/>
              <a:t> à la </a:t>
            </a:r>
            <a:r>
              <a:rPr lang="en-US" sz="2000" b="1" dirty="0"/>
              <a:t>Convention de Montego Bay </a:t>
            </a:r>
            <a:r>
              <a:rPr lang="en-US" sz="2000" dirty="0" err="1"/>
              <a:t>en</a:t>
            </a:r>
            <a:r>
              <a:rPr lang="en-US" sz="2000" dirty="0"/>
              <a:t> 1982</a:t>
            </a:r>
          </a:p>
          <a:p>
            <a:pPr marL="0" indent="0">
              <a:buNone/>
            </a:pPr>
            <a:r>
              <a:rPr lang="en-US" sz="2000" dirty="0"/>
              <a:t>Ou </a:t>
            </a:r>
          </a:p>
          <a:p>
            <a:pPr marL="0" indent="0">
              <a:buNone/>
            </a:pPr>
            <a:r>
              <a:rPr lang="en-US" sz="2000" b="1" dirty="0"/>
              <a:t>Convention des Nations </a:t>
            </a:r>
            <a:r>
              <a:rPr lang="en-US" sz="2000" b="1" dirty="0" err="1"/>
              <a:t>Unies</a:t>
            </a:r>
            <a:r>
              <a:rPr lang="en-US" sz="2000" b="1" dirty="0"/>
              <a:t> sur le Droit de la Mer </a:t>
            </a:r>
            <a:r>
              <a:rPr lang="en-US" sz="2000" dirty="0"/>
              <a:t>(United Nations Convention on the Law of the Sea, </a:t>
            </a:r>
            <a:r>
              <a:rPr lang="en-US" sz="2000" dirty="0" err="1"/>
              <a:t>ou</a:t>
            </a:r>
            <a:r>
              <a:rPr lang="en-US" sz="2000" dirty="0"/>
              <a:t> UNCLOS)</a:t>
            </a:r>
          </a:p>
          <a:p>
            <a:pPr marL="0" indent="0">
              <a:buNone/>
            </a:pPr>
            <a:r>
              <a:rPr lang="en-US" sz="2000" b="1" dirty="0" err="1">
                <a:highlight>
                  <a:srgbClr val="FFFF00"/>
                </a:highlight>
              </a:rPr>
              <a:t>C’est</a:t>
            </a:r>
            <a:r>
              <a:rPr lang="en-US" sz="2000" b="1" dirty="0">
                <a:highlight>
                  <a:srgbClr val="FFFF00"/>
                </a:highlight>
              </a:rPr>
              <a:t>, dans les faits, la  Constitution de la Mer</a:t>
            </a:r>
          </a:p>
        </p:txBody>
      </p:sp>
    </p:spTree>
    <p:extLst>
      <p:ext uri="{BB962C8B-B14F-4D97-AF65-F5344CB8AC3E}">
        <p14:creationId xmlns:p14="http://schemas.microsoft.com/office/powerpoint/2010/main" val="4180125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2578</Words>
  <Application>Microsoft Office PowerPoint</Application>
  <PresentationFormat>Widescreen</PresentationFormat>
  <Paragraphs>360</Paragraphs>
  <Slides>42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-apple-system</vt:lpstr>
      <vt:lpstr>Arial</vt:lpstr>
      <vt:lpstr>Calibri</vt:lpstr>
      <vt:lpstr>Calibri Light</vt:lpstr>
      <vt:lpstr>Gill Sans</vt:lpstr>
      <vt:lpstr>Wingdings</vt:lpstr>
      <vt:lpstr>Office Theme</vt:lpstr>
      <vt:lpstr>Historique et enjeux des  revendications Maritimes d’Haïti</vt:lpstr>
      <vt:lpstr>CONTENU</vt:lpstr>
      <vt:lpstr>LA NOTION DE dÉlimitation maritime</vt:lpstr>
      <vt:lpstr>HUGO GRoTIUS ET LE MARE LIBERUM</vt:lpstr>
      <vt:lpstr>LE TOURNANT DES ANNÉES 50</vt:lpstr>
      <vt:lpstr>L’ONU ET LA dÉlimitation maritime</vt:lpstr>
      <vt:lpstr>LE DISCOURS HISTORIQUE DU DR. ARVID PARDO</vt:lpstr>
      <vt:lpstr>Les CONFÉRENCEs SUR LE DROIT DE LA MER (UNCLOS)</vt:lpstr>
      <vt:lpstr>3E CONFÉRENCE SUR LE DROIT DE LA MER (UNCLOS III)</vt:lpstr>
      <vt:lpstr>UNCLOS III (CONVENTION DE MONTEGO BAY)</vt:lpstr>
      <vt:lpstr>NOTIONs CLÉ DE dÉlimitation maritime</vt:lpstr>
      <vt:lpstr>LIGNES DE BASE ET EAUX INTÉRIEURES</vt:lpstr>
      <vt:lpstr>MER TERRITORIALE</vt:lpstr>
      <vt:lpstr>ZONE CONTIGUË</vt:lpstr>
      <vt:lpstr>ZONE ÉCONOMIQUE EXCLUSIVE (zee)</vt:lpstr>
      <vt:lpstr>PLATEAU CONTINENTAL</vt:lpstr>
      <vt:lpstr>TALUS CONTINENTAL, marge continentale, plaines abyssales </vt:lpstr>
      <vt:lpstr>La haute-mer</vt:lpstr>
      <vt:lpstr>LA ZONE</vt:lpstr>
      <vt:lpstr>PowerPoint Presentation</vt:lpstr>
      <vt:lpstr>HISTORIQUE DES REVENDICATIONS maritimeS D’HAÏTI</vt:lpstr>
      <vt:lpstr>HYPPOLITE ET L’ENJEU MARITIME</vt:lpstr>
      <vt:lpstr>HAÏTI ET LA CONFÉRENCE SUR LE DROIT DE LA MER</vt:lpstr>
      <vt:lpstr>LES DÉCRETS DE DUVALIER</vt:lpstr>
      <vt:lpstr>LES DÉCRETS DE DUVALIER</vt:lpstr>
      <vt:lpstr>L’ACCORD HAÏTI-CUBA</vt:lpstr>
      <vt:lpstr>  LE TRAITÉ LIÉVANO-BRUTUS</vt:lpstr>
      <vt:lpstr>Autres dÉcrets MARITIMES d’importance</vt:lpstr>
      <vt:lpstr>LES CONTESTATIONS AMÉRICAINES</vt:lpstr>
      <vt:lpstr>LES CONTESTATIONS AMÉRICAINES</vt:lpstr>
      <vt:lpstr>PowerPoint Presentation</vt:lpstr>
      <vt:lpstr>LES CONTESTATIONS AMÉRICAINES</vt:lpstr>
      <vt:lpstr>ADOPTION DE UNCLOS III</vt:lpstr>
      <vt:lpstr>ÉTAT DES LIEUX DES REVENDICATIONS maritimeS D’HAÏTI</vt:lpstr>
      <vt:lpstr>DES NÉGOCIATIONS EN ATTENTE</vt:lpstr>
      <vt:lpstr>PowerPoint Presentation</vt:lpstr>
      <vt:lpstr>L’ENJEU DE LA NAVASE</vt:lpstr>
      <vt:lpstr>L’AJUSTEMENT DU CADRE LÉGAL ET INSTITUTIONNEL</vt:lpstr>
      <vt:lpstr>Large Image slide</vt:lpstr>
      <vt:lpstr>MERCI!</vt:lpstr>
      <vt:lpstr>BIBLIOGRAPHIE</vt:lpstr>
      <vt:lpstr>BIBLIOGRAPHIE (suite)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2021-09-19T16:24:16Z</dcterms:created>
  <dcterms:modified xsi:type="dcterms:W3CDTF">2024-06-24T14:00:22Z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